
<file path=[Content_Types].xml><?xml version="1.0" encoding="utf-8"?>
<Types xmlns="http://schemas.openxmlformats.org/package/2006/content-types">
  <Default Extension="emf" ContentType="image/x-emf"/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embedTrueTypeFonts="1" saveSubsetFonts="1">
  <p:sldMasterIdLst>
    <p:sldMasterId id="2147483649" r:id="rId4"/>
  </p:sldMasterIdLst>
  <p:notesMasterIdLst>
    <p:notesMasterId r:id="rId11"/>
  </p:notesMasterIdLst>
  <p:handoutMasterIdLst>
    <p:handoutMasterId r:id="rId12"/>
  </p:handoutMasterIdLst>
  <p:sldIdLst>
    <p:sldId id="256" r:id="rId5"/>
    <p:sldId id="258" r:id="rId6"/>
    <p:sldId id="259" r:id="rId7"/>
    <p:sldId id="260" r:id="rId8"/>
    <p:sldId id="261" r:id="rId9"/>
    <p:sldId id="262" r:id="rId10"/>
  </p:sldIdLst>
  <p:sldSz cx="9144000" cy="5143500" type="screen16x9"/>
  <p:notesSz cx="6858000" cy="9144000"/>
  <p:embeddedFontLst>
    <p:embeddedFont>
      <p:font typeface="Open Sans" panose="020B0606030504020204" pitchFamily="34" charset="0"/>
      <p:regular r:id="rId13"/>
    </p:embeddedFont>
    <p:embeddedFont>
      <p:font typeface="Roboto" panose="02000000000000000000" pitchFamily="2" charset="0"/>
      <p:regular r:id="rId14"/>
      <p:bold r:id="rId15"/>
      <p:italic r:id="rId16"/>
      <p:boldItalic r:id="rId17"/>
    </p:embeddedFont>
    <p:embeddedFont>
      <p:font typeface="Roboto Slab" pitchFamily="2" charset="0"/>
      <p:regular r:id="rId18"/>
      <p:bold r:id="rId19"/>
    </p:embeddedFont>
    <p:embeddedFont>
      <p:font typeface="Segoe UI" panose="020B0502040204020203" pitchFamily="34" charset="0"/>
      <p:regular r:id="rId20"/>
      <p:bold r:id="rId21"/>
      <p:italic r:id="rId22"/>
      <p:boldItalic r:id="rId23"/>
    </p:embeddedFont>
    <p:embeddedFont>
      <p:font typeface="Trebuchet MS" panose="020B0603020202020204" pitchFamily="34" charset="0"/>
      <p:regular r:id="rId24"/>
      <p:bold r:id="rId25"/>
      <p:italic r:id="rId26"/>
      <p:boldItalic r:id="rId27"/>
    </p:embeddedFont>
  </p:embeddedFontLst>
  <p:defaultTextStyle>
    <a:defPPr>
      <a:defRPr lang="nl-NL"/>
    </a:defPPr>
    <a:lvl1pPr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Trebuchet MS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Trebuchet MS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Trebuchet MS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Trebuchet MS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Trebuchet MS" pitchFamily="34" charset="0"/>
        <a:ea typeface="+mn-ea"/>
        <a:cs typeface="+mn-cs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Trebuchet MS" pitchFamily="34" charset="0"/>
        <a:ea typeface="+mn-ea"/>
        <a:cs typeface="+mn-cs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Trebuchet MS" pitchFamily="34" charset="0"/>
        <a:ea typeface="+mn-ea"/>
        <a:cs typeface="+mn-cs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Trebuchet MS" pitchFamily="34" charset="0"/>
        <a:ea typeface="+mn-ea"/>
        <a:cs typeface="+mn-cs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Trebuchet MS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52F42"/>
    <a:srgbClr val="005493"/>
    <a:srgbClr val="0082C2"/>
    <a:srgbClr val="FFFFFF"/>
    <a:srgbClr val="0090D3"/>
    <a:srgbClr val="C00434"/>
    <a:srgbClr val="B0003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56600E8-BD83-411C-AECD-7BEC0DE95C8A}" v="4" dt="2024-06-26T09:19:28.16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howGuides="1">
      <p:cViewPr varScale="1">
        <p:scale>
          <a:sx n="149" d="100"/>
          <a:sy n="149" d="100"/>
        </p:scale>
        <p:origin x="366" y="12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97" d="100"/>
          <a:sy n="97" d="100"/>
        </p:scale>
        <p:origin x="-3582" y="-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font" Target="fonts/font1.fntdata"/><Relationship Id="rId18" Type="http://schemas.openxmlformats.org/officeDocument/2006/relationships/font" Target="fonts/font6.fntdata"/><Relationship Id="rId26" Type="http://schemas.openxmlformats.org/officeDocument/2006/relationships/font" Target="fonts/font14.fntdata"/><Relationship Id="rId3" Type="http://schemas.openxmlformats.org/officeDocument/2006/relationships/customXml" Target="../customXml/item3.xml"/><Relationship Id="rId21" Type="http://schemas.openxmlformats.org/officeDocument/2006/relationships/font" Target="fonts/font9.fntdata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openxmlformats.org/officeDocument/2006/relationships/font" Target="fonts/font5.fntdata"/><Relationship Id="rId25" Type="http://schemas.openxmlformats.org/officeDocument/2006/relationships/font" Target="fonts/font13.fntdata"/><Relationship Id="rId2" Type="http://schemas.openxmlformats.org/officeDocument/2006/relationships/customXml" Target="../customXml/item2.xml"/><Relationship Id="rId16" Type="http://schemas.openxmlformats.org/officeDocument/2006/relationships/font" Target="fonts/font4.fntdata"/><Relationship Id="rId20" Type="http://schemas.openxmlformats.org/officeDocument/2006/relationships/font" Target="fonts/font8.fntdata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24" Type="http://schemas.openxmlformats.org/officeDocument/2006/relationships/font" Target="fonts/font12.fntdata"/><Relationship Id="rId32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font" Target="fonts/font3.fntdata"/><Relationship Id="rId23" Type="http://schemas.openxmlformats.org/officeDocument/2006/relationships/font" Target="fonts/font11.fntdata"/><Relationship Id="rId28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font" Target="fonts/font7.fntdata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font" Target="fonts/font2.fntdata"/><Relationship Id="rId22" Type="http://schemas.openxmlformats.org/officeDocument/2006/relationships/font" Target="fonts/font10.fntdata"/><Relationship Id="rId27" Type="http://schemas.openxmlformats.org/officeDocument/2006/relationships/font" Target="fonts/font15.fntdata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 dirty="0">
              <a:latin typeface="Roboto" panose="02000000000000000000" pitchFamily="2" charset="0"/>
            </a:endParaRP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23BB30-966E-48A2-8CE4-3A9D8917EE06}" type="datetimeFigureOut">
              <a:rPr lang="nl-NL" smtClean="0">
                <a:latin typeface="Roboto" panose="02000000000000000000" pitchFamily="2" charset="0"/>
              </a:rPr>
              <a:t>26-6-2024</a:t>
            </a:fld>
            <a:endParaRPr lang="nl-NL" dirty="0">
              <a:latin typeface="Roboto" panose="02000000000000000000" pitchFamily="2" charset="0"/>
            </a:endParaRPr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 dirty="0">
              <a:latin typeface="Roboto" panose="02000000000000000000" pitchFamily="2" charset="0"/>
            </a:endParaRP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B82489-8B59-47F7-8EA2-3840969B75CD}" type="slidenum">
              <a:rPr lang="nl-NL" smtClean="0">
                <a:latin typeface="Roboto" panose="02000000000000000000" pitchFamily="2" charset="0"/>
              </a:rPr>
              <a:t>‹nr.›</a:t>
            </a:fld>
            <a:endParaRPr lang="nl-NL" dirty="0">
              <a:latin typeface="Roboto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6106814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Roboto" panose="02000000000000000000" pitchFamily="2" charset="0"/>
              </a:defRPr>
            </a:lvl1pPr>
          </a:lstStyle>
          <a:p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Roboto" panose="02000000000000000000" pitchFamily="2" charset="0"/>
              </a:defRPr>
            </a:lvl1pPr>
          </a:lstStyle>
          <a:p>
            <a:fld id="{420242FF-6F79-49C7-8FA5-F56795C84494}" type="datetimeFigureOut">
              <a:rPr lang="nl-NL" smtClean="0"/>
              <a:pPr/>
              <a:t>26-6-2024</a:t>
            </a:fld>
            <a:endParaRPr lang="nl-NL" dirty="0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 dirty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Roboto" panose="02000000000000000000" pitchFamily="2" charset="0"/>
              </a:defRPr>
            </a:lvl1pPr>
          </a:lstStyle>
          <a:p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Roboto" panose="02000000000000000000" pitchFamily="2" charset="0"/>
              </a:defRPr>
            </a:lvl1pPr>
          </a:lstStyle>
          <a:p>
            <a:fld id="{DC0F466D-B6CF-41B2-9E0E-F4E03AD6D9E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57551042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Roboto" panose="02000000000000000000" pitchFamily="2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Roboto" panose="02000000000000000000" pitchFamily="2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Roboto" panose="02000000000000000000" pitchFamily="2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Roboto" panose="02000000000000000000" pitchFamily="2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Roboto" panose="02000000000000000000" pitchFamily="2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19672" y="2859782"/>
            <a:ext cx="6984776" cy="810815"/>
          </a:xfrm>
        </p:spPr>
        <p:txBody>
          <a:bodyPr/>
          <a:lstStyle>
            <a:lvl1pPr marL="0" indent="0">
              <a:buFontTx/>
              <a:buNone/>
              <a:defRPr sz="2200" i="0">
                <a:solidFill>
                  <a:srgbClr val="052F42"/>
                </a:solidFill>
                <a:latin typeface="+mn-lt"/>
              </a:defRPr>
            </a:lvl1pPr>
          </a:lstStyle>
          <a:p>
            <a:pPr lvl="0"/>
            <a:r>
              <a:rPr lang="nl-NL" noProof="0"/>
              <a:t>Klikken om de ondertitelstijl van het model te bewerken</a:t>
            </a:r>
            <a:endParaRPr lang="nl-NL" noProof="0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619672" y="1834653"/>
            <a:ext cx="6984776" cy="863204"/>
          </a:xfrm>
        </p:spPr>
        <p:txBody>
          <a:bodyPr/>
          <a:lstStyle>
            <a:lvl1pPr>
              <a:defRPr sz="3600">
                <a:solidFill>
                  <a:srgbClr val="0082C2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6D17D5B4-86E1-46C2-A421-85AC9D49123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411510"/>
            <a:ext cx="3457572" cy="752572"/>
          </a:xfrm>
          <a:prstGeom prst="rect">
            <a:avLst/>
          </a:prstGeom>
        </p:spPr>
      </p:pic>
      <p:sp>
        <p:nvSpPr>
          <p:cNvPr id="6" name="Rechthoek 5"/>
          <p:cNvSpPr/>
          <p:nvPr userDrawn="1"/>
        </p:nvSpPr>
        <p:spPr>
          <a:xfrm>
            <a:off x="8460432" y="4803998"/>
            <a:ext cx="360040" cy="288032"/>
          </a:xfrm>
          <a:prstGeom prst="rect">
            <a:avLst/>
          </a:prstGeom>
          <a:solidFill>
            <a:srgbClr val="0054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 dt="0"/>
  <p:extLst>
    <p:ext uri="{DCECCB84-F9BA-43D5-87BE-67443E8EF086}">
      <p15:sldGuideLst xmlns:p15="http://schemas.microsoft.com/office/powerpoint/2012/main">
        <p15:guide id="1" orient="horz" pos="162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8">
            <a:extLst>
              <a:ext uri="{FF2B5EF4-FFF2-40B4-BE49-F238E27FC236}">
                <a16:creationId xmlns:a16="http://schemas.microsoft.com/office/drawing/2014/main" id="{031DC778-264A-4A91-9587-0E6F4ACB520B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151205" y="4803998"/>
            <a:ext cx="2808312" cy="3240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/>
            <a:r>
              <a:rPr lang="nl-NL" sz="1000" b="0" dirty="0">
                <a:solidFill>
                  <a:schemeClr val="bg1"/>
                </a:solidFill>
                <a:latin typeface="+mj-lt"/>
              </a:rPr>
              <a:t>Regio Gooi en Vechtstreek</a:t>
            </a:r>
          </a:p>
        </p:txBody>
      </p:sp>
      <p:pic>
        <p:nvPicPr>
          <p:cNvPr id="11" name="Afbeelding 10">
            <a:extLst>
              <a:ext uri="{FF2B5EF4-FFF2-40B4-BE49-F238E27FC236}">
                <a16:creationId xmlns:a16="http://schemas.microsoft.com/office/drawing/2014/main" id="{3EEF2D6E-C346-4C26-A8A7-E6D195E6F65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133" b="15459"/>
          <a:stretch/>
        </p:blipFill>
        <p:spPr>
          <a:xfrm>
            <a:off x="251520" y="4731990"/>
            <a:ext cx="793027" cy="4115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581808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162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>
            <a:extLst>
              <a:ext uri="{FF2B5EF4-FFF2-40B4-BE49-F238E27FC236}">
                <a16:creationId xmlns:a16="http://schemas.microsoft.com/office/drawing/2014/main" id="{1A55F58B-8AD1-4F0E-B3DA-8DFA6E8D380C}"/>
              </a:ext>
            </a:extLst>
          </p:cNvPr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539552" y="432000"/>
            <a:ext cx="8064896" cy="541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2400"/>
            </a:lvl1pPr>
          </a:lstStyle>
          <a:p>
            <a:pPr lvl="0"/>
            <a:r>
              <a:rPr lang="nl-NL" dirty="0"/>
              <a:t>Klik om het opmaakprofiel te bewerken</a:t>
            </a:r>
          </a:p>
        </p:txBody>
      </p:sp>
      <p:sp>
        <p:nvSpPr>
          <p:cNvPr id="12" name="Rectangle 8">
            <a:extLst>
              <a:ext uri="{FF2B5EF4-FFF2-40B4-BE49-F238E27FC236}">
                <a16:creationId xmlns:a16="http://schemas.microsoft.com/office/drawing/2014/main" id="{031DC778-264A-4A91-9587-0E6F4ACB520B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151205" y="4803998"/>
            <a:ext cx="2808312" cy="3240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/>
            <a:r>
              <a:rPr lang="nl-NL" sz="1000" b="0" dirty="0">
                <a:solidFill>
                  <a:schemeClr val="bg1"/>
                </a:solidFill>
                <a:latin typeface="+mj-lt"/>
              </a:rPr>
              <a:t>Regio Gooi en Vechtstreek</a:t>
            </a:r>
          </a:p>
        </p:txBody>
      </p:sp>
      <p:pic>
        <p:nvPicPr>
          <p:cNvPr id="13" name="Afbeelding 12">
            <a:extLst>
              <a:ext uri="{FF2B5EF4-FFF2-40B4-BE49-F238E27FC236}">
                <a16:creationId xmlns:a16="http://schemas.microsoft.com/office/drawing/2014/main" id="{3EEF2D6E-C346-4C26-A8A7-E6D195E6F65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133" b="15459"/>
          <a:stretch/>
        </p:blipFill>
        <p:spPr>
          <a:xfrm>
            <a:off x="251520" y="4731990"/>
            <a:ext cx="793027" cy="411510"/>
          </a:xfrm>
          <a:prstGeom prst="rect">
            <a:avLst/>
          </a:prstGeom>
        </p:spPr>
      </p:pic>
      <p:sp>
        <p:nvSpPr>
          <p:cNvPr id="9" name="Rectangle 3">
            <a:extLst>
              <a:ext uri="{FF2B5EF4-FFF2-40B4-BE49-F238E27FC236}">
                <a16:creationId xmlns:a16="http://schemas.microsoft.com/office/drawing/2014/main" id="{1E30D420-5D6A-4BC3-B7BA-B9406687C497}"/>
              </a:ext>
            </a:extLst>
          </p:cNvPr>
          <p:cNvSpPr>
            <a:spLocks noGrp="1" noChangeArrowheads="1"/>
          </p:cNvSpPr>
          <p:nvPr>
            <p:ph idx="10"/>
          </p:nvPr>
        </p:nvSpPr>
        <p:spPr bwMode="auto">
          <a:xfrm>
            <a:off x="539552" y="1188000"/>
            <a:ext cx="8064896" cy="33843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tabLst>
                <a:tab pos="1976438" algn="l"/>
              </a:tabLst>
              <a:defRPr sz="1800"/>
            </a:lvl1pPr>
            <a:lvl2pPr>
              <a:tabLst>
                <a:tab pos="1976438" algn="l"/>
              </a:tabLst>
              <a:defRPr sz="1800"/>
            </a:lvl2pPr>
            <a:lvl3pPr>
              <a:tabLst>
                <a:tab pos="1976438" algn="l"/>
              </a:tabLst>
              <a:defRPr sz="1800"/>
            </a:lvl3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</p:txBody>
      </p:sp>
    </p:spTree>
    <p:extLst>
      <p:ext uri="{BB962C8B-B14F-4D97-AF65-F5344CB8AC3E}">
        <p14:creationId xmlns:p14="http://schemas.microsoft.com/office/powerpoint/2010/main" val="17600291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>
            <a:extLst>
              <a:ext uri="{FF2B5EF4-FFF2-40B4-BE49-F238E27FC236}">
                <a16:creationId xmlns:a16="http://schemas.microsoft.com/office/drawing/2014/main" id="{63C1F275-8460-4C6A-8278-AA10205F54AF}"/>
              </a:ext>
            </a:extLst>
          </p:cNvPr>
          <p:cNvSpPr/>
          <p:nvPr userDrawn="1"/>
        </p:nvSpPr>
        <p:spPr>
          <a:xfrm>
            <a:off x="0" y="4731991"/>
            <a:ext cx="9144000" cy="411509"/>
          </a:xfrm>
          <a:prstGeom prst="rect">
            <a:avLst/>
          </a:prstGeom>
          <a:gradFill>
            <a:gsLst>
              <a:gs pos="75000">
                <a:srgbClr val="005493"/>
              </a:gs>
              <a:gs pos="24000">
                <a:srgbClr val="0082C2"/>
              </a:gs>
            </a:gsLst>
            <a:lin ang="3000000" scaled="0"/>
          </a:gra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40000" y="432000"/>
            <a:ext cx="8064000" cy="54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dirty="0"/>
              <a:t>Klik om het opmaakprofiel te bewerken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40000" y="1188000"/>
            <a:ext cx="8064000" cy="338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</p:txBody>
      </p:sp>
      <p:sp>
        <p:nvSpPr>
          <p:cNvPr id="4104" name="Rectangle 8"/>
          <p:cNvSpPr>
            <a:spLocks noChangeArrowheads="1"/>
          </p:cNvSpPr>
          <p:nvPr userDrawn="1"/>
        </p:nvSpPr>
        <p:spPr bwMode="auto">
          <a:xfrm>
            <a:off x="8244408" y="4775727"/>
            <a:ext cx="792088" cy="3240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fld id="{364643A5-B50D-42AE-94BB-D3D33DD7C505}" type="slidenum">
              <a:rPr lang="nl-NL" sz="1400" b="1" smtClean="0">
                <a:solidFill>
                  <a:schemeClr val="bg1"/>
                </a:solidFill>
                <a:latin typeface="+mj-lt"/>
              </a:rPr>
              <a:t>‹nr.›</a:t>
            </a:fld>
            <a:endParaRPr lang="nl-NL" sz="1400" b="1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12" name="Afbeelding 11">
            <a:extLst>
              <a:ext uri="{FF2B5EF4-FFF2-40B4-BE49-F238E27FC236}">
                <a16:creationId xmlns:a16="http://schemas.microsoft.com/office/drawing/2014/main" id="{74C295C7-45FE-4461-AC6E-8A58A442542D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0963" y="2257409"/>
            <a:ext cx="962074" cy="62868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4" r:id="rId2"/>
    <p:sldLayoutId id="2147483655" r:id="rId3"/>
  </p:sldLayoutIdLst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82C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Trebuchet MS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Trebuchet MS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Trebuchet MS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Trebuchet MS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Trebuchet MS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Trebuchet MS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Trebuchet MS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Trebuchet MS" pitchFamily="34" charset="0"/>
        </a:defRPr>
      </a:lvl9pPr>
    </p:titleStyle>
    <p:bodyStyle>
      <a:lvl1pPr marL="457200" indent="-457200" algn="l" rtl="0" eaLnBrk="1" fontAlgn="base" hangingPunct="1">
        <a:lnSpc>
          <a:spcPct val="100000"/>
        </a:lnSpc>
        <a:spcBef>
          <a:spcPct val="20000"/>
        </a:spcBef>
        <a:spcAft>
          <a:spcPct val="0"/>
        </a:spcAft>
        <a:buClr>
          <a:srgbClr val="0082C2"/>
        </a:buClr>
        <a:buFont typeface="+mj-lt"/>
        <a:buAutoNum type="arabicPeriod"/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rtl="0" eaLnBrk="1" fontAlgn="base" hangingPunct="1">
        <a:lnSpc>
          <a:spcPct val="100000"/>
        </a:lnSpc>
        <a:spcBef>
          <a:spcPct val="20000"/>
        </a:spcBef>
        <a:spcAft>
          <a:spcPct val="0"/>
        </a:spcAft>
        <a:buClr>
          <a:srgbClr val="0082C2"/>
        </a:buClr>
        <a:buFont typeface="+mj-lt"/>
        <a:buAutoNum type="alphaLcPeriod"/>
        <a:defRPr sz="1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lnSpc>
          <a:spcPct val="100000"/>
        </a:lnSpc>
        <a:spcBef>
          <a:spcPct val="20000"/>
        </a:spcBef>
        <a:spcAft>
          <a:spcPct val="0"/>
        </a:spcAft>
        <a:buClr>
          <a:srgbClr val="0082C2"/>
        </a:buClr>
        <a:buFont typeface="Wingdings" panose="05000000000000000000" pitchFamily="2" charset="2"/>
        <a:buChar char="§"/>
        <a:defRPr sz="18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0082C2"/>
        </a:buClr>
        <a:buFont typeface="Segoe UI" panose="020B0502040204020203" pitchFamily="34" charset="0"/>
        <a:buChar char="○"/>
        <a:defRPr sz="240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spcBef>
          <a:spcPct val="20000"/>
        </a:spcBef>
        <a:spcAft>
          <a:spcPct val="0"/>
        </a:spcAft>
        <a:buClr>
          <a:srgbClr val="0082C2"/>
        </a:buClr>
        <a:buFont typeface="Wingdings" panose="05000000000000000000" pitchFamily="2" charset="2"/>
        <a:buNone/>
        <a:defRPr sz="2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ndertitel 1">
            <a:extLst>
              <a:ext uri="{FF2B5EF4-FFF2-40B4-BE49-F238E27FC236}">
                <a16:creationId xmlns:a16="http://schemas.microsoft.com/office/drawing/2014/main" id="{8EB5DDB9-95B9-4B49-94C0-C2720849270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 dirty="0"/>
          </a:p>
          <a:p>
            <a:r>
              <a:rPr lang="nl-NL" dirty="0"/>
              <a:t>Louis Hosman / 12 / 19  juni 2024</a:t>
            </a:r>
          </a:p>
          <a:p>
            <a:endParaRPr lang="nl-NL" dirty="0"/>
          </a:p>
          <a:p>
            <a:r>
              <a:rPr lang="nl-NL" sz="1600" b="1" dirty="0"/>
              <a:t>bijlage 1. bij </a:t>
            </a:r>
            <a:r>
              <a:rPr lang="nl-NL" sz="1600" b="1" i="0" dirty="0">
                <a:solidFill>
                  <a:srgbClr val="2D3D53"/>
                </a:solidFill>
                <a:effectLst/>
                <a:latin typeface="Open Sans" panose="020B0606030504020204" pitchFamily="34" charset="0"/>
              </a:rPr>
              <a:t>DOC-24006195</a:t>
            </a:r>
          </a:p>
          <a:p>
            <a:endParaRPr lang="nl-NL" sz="1600" dirty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6381C973-183F-49E4-8550-25D3F45F26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Aanpak regionale afstemming 50plus lijst </a:t>
            </a:r>
          </a:p>
        </p:txBody>
      </p:sp>
    </p:spTree>
    <p:extLst>
      <p:ext uri="{BB962C8B-B14F-4D97-AF65-F5344CB8AC3E}">
        <p14:creationId xmlns:p14="http://schemas.microsoft.com/office/powerpoint/2010/main" val="17292352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25115A7-9342-4BFA-AFA3-F16E9F3F8D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Algemene afspraken regionale afstemming </a:t>
            </a:r>
          </a:p>
        </p:txBody>
      </p:sp>
      <p:pic>
        <p:nvPicPr>
          <p:cNvPr id="5" name="Tijdelijke aanduiding voor inhoud 4">
            <a:extLst>
              <a:ext uri="{FF2B5EF4-FFF2-40B4-BE49-F238E27FC236}">
                <a16:creationId xmlns:a16="http://schemas.microsoft.com/office/drawing/2014/main" id="{DECDE445-AE8E-CB35-94AC-3D005F6CC731}"/>
              </a:ext>
            </a:extLst>
          </p:cNvPr>
          <p:cNvPicPr>
            <a:picLocks noGrp="1" noChangeAspect="1"/>
          </p:cNvPicPr>
          <p:nvPr>
            <p:ph idx="10"/>
          </p:nvPr>
        </p:nvPicPr>
        <p:blipFill>
          <a:blip r:embed="rId2"/>
          <a:stretch>
            <a:fillRect/>
          </a:stretch>
        </p:blipFill>
        <p:spPr>
          <a:xfrm>
            <a:off x="539750" y="1759656"/>
            <a:ext cx="8064500" cy="2240138"/>
          </a:xfrm>
        </p:spPr>
      </p:pic>
    </p:spTree>
    <p:extLst>
      <p:ext uri="{BB962C8B-B14F-4D97-AF65-F5344CB8AC3E}">
        <p14:creationId xmlns:p14="http://schemas.microsoft.com/office/powerpoint/2010/main" val="122246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C5433F0-A5AC-061C-24A5-F7F60B3798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Aanpak 2024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D95D9B4-6F6A-6490-6EAC-A4E87EB0F86C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39552" y="1203598"/>
            <a:ext cx="8064896" cy="3384376"/>
          </a:xfrm>
        </p:spPr>
        <p:txBody>
          <a:bodyPr/>
          <a:lstStyle/>
          <a:p>
            <a:r>
              <a:rPr lang="nl-NL" dirty="0"/>
              <a:t>Opgave van alle 50plus projecten (gebeurd)</a:t>
            </a:r>
          </a:p>
          <a:p>
            <a:r>
              <a:rPr lang="nl-NL" dirty="0"/>
              <a:t>Toetsen op: </a:t>
            </a:r>
          </a:p>
          <a:p>
            <a:endParaRPr lang="nl-NL" dirty="0"/>
          </a:p>
        </p:txBody>
      </p:sp>
      <p:graphicFrame>
        <p:nvGraphicFramePr>
          <p:cNvPr id="4" name="Tabel 4">
            <a:extLst>
              <a:ext uri="{FF2B5EF4-FFF2-40B4-BE49-F238E27FC236}">
                <a16:creationId xmlns:a16="http://schemas.microsoft.com/office/drawing/2014/main" id="{85DDBA53-A815-D619-3E8C-DFA9D3A53DA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0789951"/>
              </p:ext>
            </p:extLst>
          </p:nvPr>
        </p:nvGraphicFramePr>
        <p:xfrm>
          <a:off x="755576" y="1923679"/>
          <a:ext cx="6864424" cy="26803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60204">
                  <a:extLst>
                    <a:ext uri="{9D8B030D-6E8A-4147-A177-3AD203B41FA5}">
                      <a16:colId xmlns:a16="http://schemas.microsoft.com/office/drawing/2014/main" val="3512001958"/>
                    </a:ext>
                  </a:extLst>
                </a:gridCol>
                <a:gridCol w="3504220">
                  <a:extLst>
                    <a:ext uri="{9D8B030D-6E8A-4147-A177-3AD203B41FA5}">
                      <a16:colId xmlns:a16="http://schemas.microsoft.com/office/drawing/2014/main" val="2365483344"/>
                    </a:ext>
                  </a:extLst>
                </a:gridCol>
              </a:tblGrid>
              <a:tr h="365378">
                <a:tc>
                  <a:txBody>
                    <a:bodyPr/>
                    <a:lstStyle/>
                    <a:p>
                      <a:r>
                        <a:rPr lang="nl-NL" sz="1100" dirty="0"/>
                        <a:t>1. Scope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100" dirty="0"/>
                        <a:t>2. Inhoud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7016326"/>
                  </a:ext>
                </a:extLst>
              </a:tr>
              <a:tr h="365378">
                <a:tc>
                  <a:txBody>
                    <a:bodyPr/>
                    <a:lstStyle/>
                    <a:p>
                      <a:r>
                        <a:rPr lang="nl-NL" sz="1100" dirty="0"/>
                        <a:t>&gt;49 woningen?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100" dirty="0"/>
                        <a:t>Nut en noodzaak / regionaal alternatief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7030004"/>
                  </a:ext>
                </a:extLst>
              </a:tr>
              <a:tr h="365378">
                <a:tc>
                  <a:txBody>
                    <a:bodyPr/>
                    <a:lstStyle/>
                    <a:p>
                      <a:r>
                        <a:rPr lang="nl-NL" sz="1100" dirty="0"/>
                        <a:t>Binnenstedelijk gebied?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100" dirty="0"/>
                        <a:t>Binnen contouren (H)OV-</a:t>
                      </a:r>
                      <a:r>
                        <a:rPr lang="nl-NL" sz="1100" dirty="0" err="1"/>
                        <a:t>knoooppunt</a:t>
                      </a:r>
                      <a:endParaRPr lang="nl-NL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7166578"/>
                  </a:ext>
                </a:extLst>
              </a:tr>
              <a:tr h="365378">
                <a:tc>
                  <a:txBody>
                    <a:bodyPr/>
                    <a:lstStyle/>
                    <a:p>
                      <a:r>
                        <a:rPr lang="nl-NL" sz="1100" dirty="0"/>
                        <a:t>Prioriteit (omgevingsplan voor 2030)?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100" dirty="0"/>
                        <a:t>&gt;500 meter buurgemeente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1018809"/>
                  </a:ext>
                </a:extLst>
              </a:tr>
              <a:tr h="418704">
                <a:tc>
                  <a:txBody>
                    <a:bodyPr/>
                    <a:lstStyle/>
                    <a:p>
                      <a:r>
                        <a:rPr lang="nl-NL" sz="1100" dirty="0"/>
                        <a:t>Stadium van voorbereiding?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100" dirty="0"/>
                        <a:t>Woningbouw afspraken (sociale huur, betaalbaar, </a:t>
                      </a:r>
                      <a:r>
                        <a:rPr lang="nl-NL" sz="1100" dirty="0" err="1"/>
                        <a:t>nultrede</a:t>
                      </a:r>
                      <a:r>
                        <a:rPr lang="nl-NL" sz="1100" dirty="0"/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8011219"/>
                  </a:ext>
                </a:extLst>
              </a:tr>
              <a:tr h="418704">
                <a:tc>
                  <a:txBody>
                    <a:bodyPr/>
                    <a:lstStyle/>
                    <a:p>
                      <a:r>
                        <a:rPr lang="nl-NL" sz="1100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100" dirty="0"/>
                        <a:t>Effect op beschikbare ha bedrijfsterrein / werkgelegenheid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0118121"/>
                  </a:ext>
                </a:extLst>
              </a:tr>
              <a:tr h="365378">
                <a:tc>
                  <a:txBody>
                    <a:bodyPr/>
                    <a:lstStyle/>
                    <a:p>
                      <a:r>
                        <a:rPr lang="nl-NL" sz="1100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100" dirty="0"/>
                        <a:t>Effect op regionale ontsluiting / doorstroming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02996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736557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99DD18D-6798-B760-879D-487F15A01F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Exceloverzicht met toetsingscriteria </a:t>
            </a:r>
          </a:p>
        </p:txBody>
      </p:sp>
      <p:pic>
        <p:nvPicPr>
          <p:cNvPr id="4" name="Tijdelijke aanduiding voor inhoud 3">
            <a:extLst>
              <a:ext uri="{FF2B5EF4-FFF2-40B4-BE49-F238E27FC236}">
                <a16:creationId xmlns:a16="http://schemas.microsoft.com/office/drawing/2014/main" id="{AD857555-7CE1-4521-6F0B-0890F8F32124}"/>
              </a:ext>
            </a:extLst>
          </p:cNvPr>
          <p:cNvPicPr>
            <a:picLocks noGrp="1" noChangeAspect="1"/>
          </p:cNvPicPr>
          <p:nvPr>
            <p:ph idx="10"/>
          </p:nvPr>
        </p:nvPicPr>
        <p:blipFill>
          <a:blip r:embed="rId2"/>
          <a:stretch>
            <a:fillRect/>
          </a:stretch>
        </p:blipFill>
        <p:spPr>
          <a:xfrm>
            <a:off x="553731" y="1001143"/>
            <a:ext cx="5022930" cy="3384550"/>
          </a:xfrm>
          <a:prstGeom prst="rect">
            <a:avLst/>
          </a:prstGeom>
        </p:spPr>
      </p:pic>
      <p:pic>
        <p:nvPicPr>
          <p:cNvPr id="5" name="Afbeelding 4">
            <a:extLst>
              <a:ext uri="{FF2B5EF4-FFF2-40B4-BE49-F238E27FC236}">
                <a16:creationId xmlns:a16="http://schemas.microsoft.com/office/drawing/2014/main" id="{9491CA1E-0420-F8DB-D9C1-7836A4A54F6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68145" y="3939902"/>
            <a:ext cx="1641876" cy="445791"/>
          </a:xfrm>
          <a:prstGeom prst="rect">
            <a:avLst/>
          </a:prstGeom>
        </p:spPr>
      </p:pic>
      <p:sp>
        <p:nvSpPr>
          <p:cNvPr id="6" name="Tekstvak 5">
            <a:extLst>
              <a:ext uri="{FF2B5EF4-FFF2-40B4-BE49-F238E27FC236}">
                <a16:creationId xmlns:a16="http://schemas.microsoft.com/office/drawing/2014/main" id="{1EA34062-364D-A300-0C19-172AAEDF9E4C}"/>
              </a:ext>
            </a:extLst>
          </p:cNvPr>
          <p:cNvSpPr txBox="1"/>
          <p:nvPr/>
        </p:nvSpPr>
        <p:spPr>
          <a:xfrm>
            <a:off x="5868145" y="973487"/>
            <a:ext cx="281176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800" dirty="0">
                <a:solidFill>
                  <a:srgbClr val="052F42"/>
                </a:solidFill>
                <a:latin typeface="Roboto" panose="02000000000000000000" pitchFamily="2" charset="0"/>
              </a:rPr>
              <a:t>Toetsing door </a:t>
            </a:r>
            <a:r>
              <a:rPr lang="nl-NL" sz="1800" dirty="0" err="1">
                <a:solidFill>
                  <a:srgbClr val="052F42"/>
                </a:solidFill>
                <a:latin typeface="Roboto" panose="02000000000000000000" pitchFamily="2" charset="0"/>
              </a:rPr>
              <a:t>AO’s</a:t>
            </a:r>
            <a:r>
              <a:rPr lang="nl-NL" sz="1800" dirty="0">
                <a:solidFill>
                  <a:srgbClr val="052F42"/>
                </a:solidFill>
                <a:latin typeface="Roboto" panose="02000000000000000000" pitchFamily="2" charset="0"/>
              </a:rPr>
              <a:t>  Mobiliteit, Bouwen, Economie en Ruimte  </a:t>
            </a:r>
          </a:p>
        </p:txBody>
      </p:sp>
    </p:spTree>
    <p:extLst>
      <p:ext uri="{BB962C8B-B14F-4D97-AF65-F5344CB8AC3E}">
        <p14:creationId xmlns:p14="http://schemas.microsoft.com/office/powerpoint/2010/main" val="10105825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7CD362F-1D35-6D23-50C2-0346FB9547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552" y="207596"/>
            <a:ext cx="8064896" cy="635963"/>
          </a:xfrm>
        </p:spPr>
        <p:txBody>
          <a:bodyPr/>
          <a:lstStyle/>
          <a:p>
            <a:r>
              <a:rPr lang="nl-NL" dirty="0"/>
              <a:t>Vervolgproces en planning </a:t>
            </a:r>
            <a:br>
              <a:rPr lang="nl-NL" dirty="0"/>
            </a:br>
            <a:endParaRPr lang="nl-NL" dirty="0"/>
          </a:p>
        </p:txBody>
      </p:sp>
      <p:graphicFrame>
        <p:nvGraphicFramePr>
          <p:cNvPr id="5" name="Tijdelijke aanduiding voor inhoud 4">
            <a:extLst>
              <a:ext uri="{FF2B5EF4-FFF2-40B4-BE49-F238E27FC236}">
                <a16:creationId xmlns:a16="http://schemas.microsoft.com/office/drawing/2014/main" id="{6CE5BCC4-FFAF-11AC-08B2-54241E0F9A42}"/>
              </a:ext>
            </a:extLst>
          </p:cNvPr>
          <p:cNvGraphicFramePr>
            <a:graphicFrameLocks noGrp="1"/>
          </p:cNvGraphicFramePr>
          <p:nvPr>
            <p:ph idx="10"/>
            <p:extLst>
              <p:ext uri="{D42A27DB-BD31-4B8C-83A1-F6EECF244321}">
                <p14:modId xmlns:p14="http://schemas.microsoft.com/office/powerpoint/2010/main" val="2723003531"/>
              </p:ext>
            </p:extLst>
          </p:nvPr>
        </p:nvGraphicFramePr>
        <p:xfrm>
          <a:off x="683568" y="771551"/>
          <a:ext cx="6813242" cy="388843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406621">
                  <a:extLst>
                    <a:ext uri="{9D8B030D-6E8A-4147-A177-3AD203B41FA5}">
                      <a16:colId xmlns:a16="http://schemas.microsoft.com/office/drawing/2014/main" val="2475966476"/>
                    </a:ext>
                  </a:extLst>
                </a:gridCol>
                <a:gridCol w="3406621">
                  <a:extLst>
                    <a:ext uri="{9D8B030D-6E8A-4147-A177-3AD203B41FA5}">
                      <a16:colId xmlns:a16="http://schemas.microsoft.com/office/drawing/2014/main" val="233464734"/>
                    </a:ext>
                  </a:extLst>
                </a:gridCol>
              </a:tblGrid>
              <a:tr h="1898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tabLst>
                          <a:tab pos="288290" algn="l"/>
                          <a:tab pos="575945" algn="l"/>
                          <a:tab pos="864235" algn="l"/>
                          <a:tab pos="449580" algn="l"/>
                        </a:tabLst>
                      </a:pPr>
                      <a:r>
                        <a:rPr lang="nl-NL" sz="1100" kern="100">
                          <a:effectLst/>
                        </a:rPr>
                        <a:t>2024</a:t>
                      </a:r>
                      <a:endParaRPr lang="nl-NL" sz="1000" kern="100">
                        <a:solidFill>
                          <a:srgbClr val="262626"/>
                        </a:solidFill>
                        <a:effectLst/>
                        <a:latin typeface="Roboto" panose="020000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tabLst>
                          <a:tab pos="288290" algn="l"/>
                          <a:tab pos="575945" algn="l"/>
                          <a:tab pos="864235" algn="l"/>
                          <a:tab pos="449580" algn="l"/>
                        </a:tabLst>
                      </a:pPr>
                      <a:r>
                        <a:rPr lang="nl-NL" sz="1100" kern="100" dirty="0">
                          <a:effectLst/>
                        </a:rPr>
                        <a:t>Actie </a:t>
                      </a:r>
                      <a:endParaRPr lang="nl-NL" sz="1000" kern="100" dirty="0">
                        <a:solidFill>
                          <a:srgbClr val="262626"/>
                        </a:solidFill>
                        <a:effectLst/>
                        <a:latin typeface="Roboto" panose="020000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53877797"/>
                  </a:ext>
                </a:extLst>
              </a:tr>
              <a:tr h="3936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tabLst>
                          <a:tab pos="288290" algn="l"/>
                          <a:tab pos="575945" algn="l"/>
                          <a:tab pos="864235" algn="l"/>
                          <a:tab pos="449580" algn="l"/>
                        </a:tabLst>
                      </a:pPr>
                      <a:r>
                        <a:rPr lang="nl-NL" sz="1000" kern="100" dirty="0">
                          <a:effectLst/>
                          <a:latin typeface="+mn-lt"/>
                        </a:rPr>
                        <a:t>Mei </a:t>
                      </a:r>
                      <a:endParaRPr lang="nl-NL" sz="1000" kern="100" dirty="0">
                        <a:solidFill>
                          <a:srgbClr val="262626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tabLst>
                          <a:tab pos="288290" algn="l"/>
                          <a:tab pos="575945" algn="l"/>
                          <a:tab pos="864235" algn="l"/>
                          <a:tab pos="449580" algn="l"/>
                        </a:tabLst>
                      </a:pPr>
                      <a:r>
                        <a:rPr lang="nl-NL" sz="1000" kern="100">
                          <a:effectLst/>
                          <a:latin typeface="+mn-lt"/>
                        </a:rPr>
                        <a:t>Gemeenten leveren de actuele bouwinitiatieven aan bij de gemeente (reeds gebeurd)</a:t>
                      </a:r>
                      <a:endParaRPr lang="nl-NL" sz="1000" kern="100">
                        <a:solidFill>
                          <a:srgbClr val="262626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12425375"/>
                  </a:ext>
                </a:extLst>
              </a:tr>
              <a:tr h="5259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tabLst>
                          <a:tab pos="288290" algn="l"/>
                          <a:tab pos="575945" algn="l"/>
                          <a:tab pos="864235" algn="l"/>
                          <a:tab pos="449580" algn="l"/>
                        </a:tabLst>
                      </a:pPr>
                      <a:r>
                        <a:rPr lang="nl-NL" sz="1000" kern="100" dirty="0">
                          <a:effectLst/>
                          <a:latin typeface="+mn-lt"/>
                        </a:rPr>
                        <a:t>Juni / juli </a:t>
                      </a:r>
                    </a:p>
                    <a:p>
                      <a:pPr>
                        <a:lnSpc>
                          <a:spcPct val="115000"/>
                        </a:lnSpc>
                        <a:tabLst>
                          <a:tab pos="288290" algn="l"/>
                          <a:tab pos="575945" algn="l"/>
                          <a:tab pos="864235" algn="l"/>
                          <a:tab pos="449580" algn="l"/>
                        </a:tabLst>
                      </a:pPr>
                      <a:r>
                        <a:rPr lang="nl-NL" sz="1000" kern="100" dirty="0">
                          <a:effectLst/>
                          <a:latin typeface="+mn-lt"/>
                        </a:rPr>
                        <a:t>26 juni verzending aan DO</a:t>
                      </a:r>
                    </a:p>
                    <a:p>
                      <a:pPr>
                        <a:lnSpc>
                          <a:spcPct val="115000"/>
                        </a:lnSpc>
                        <a:tabLst>
                          <a:tab pos="288290" algn="l"/>
                          <a:tab pos="575945" algn="l"/>
                          <a:tab pos="864235" algn="l"/>
                          <a:tab pos="449580" algn="l"/>
                        </a:tabLst>
                      </a:pPr>
                      <a:r>
                        <a:rPr lang="nl-NL" sz="1000" kern="100" dirty="0">
                          <a:effectLst/>
                          <a:latin typeface="+mn-lt"/>
                        </a:rPr>
                        <a:t>4 juli DO</a:t>
                      </a:r>
                      <a:endParaRPr lang="nl-NL" sz="1000" kern="100" dirty="0">
                        <a:solidFill>
                          <a:srgbClr val="262626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tabLst>
                          <a:tab pos="288290" algn="l"/>
                          <a:tab pos="575945" algn="l"/>
                          <a:tab pos="864235" algn="l"/>
                          <a:tab pos="449580" algn="l"/>
                        </a:tabLst>
                      </a:pPr>
                      <a:r>
                        <a:rPr lang="nl-NL" sz="1000" kern="100" dirty="0">
                          <a:effectLst/>
                          <a:latin typeface="+mn-lt"/>
                        </a:rPr>
                        <a:t>Bespreking systematiek</a:t>
                      </a:r>
                      <a:endParaRPr lang="nl-NL" sz="1000" kern="100" dirty="0">
                        <a:solidFill>
                          <a:srgbClr val="262626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5457203"/>
                  </a:ext>
                </a:extLst>
              </a:tr>
              <a:tr h="8014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tabLst>
                          <a:tab pos="288290" algn="l"/>
                          <a:tab pos="575945" algn="l"/>
                          <a:tab pos="864235" algn="l"/>
                          <a:tab pos="449580" algn="l"/>
                        </a:tabLst>
                      </a:pPr>
                      <a:r>
                        <a:rPr lang="nl-NL" sz="1000" kern="100" dirty="0">
                          <a:effectLst/>
                          <a:latin typeface="+mn-lt"/>
                        </a:rPr>
                        <a:t> Juli / medio augustus</a:t>
                      </a:r>
                      <a:endParaRPr lang="nl-NL" sz="1000" kern="100" dirty="0">
                        <a:solidFill>
                          <a:srgbClr val="262626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tabLst>
                          <a:tab pos="288290" algn="l"/>
                          <a:tab pos="575945" algn="l"/>
                          <a:tab pos="864235" algn="l"/>
                          <a:tab pos="449580" algn="l"/>
                        </a:tabLst>
                      </a:pPr>
                      <a:r>
                        <a:rPr lang="nl-NL" sz="1000" kern="100" dirty="0">
                          <a:effectLst/>
                          <a:latin typeface="+mn-lt"/>
                        </a:rPr>
                        <a:t>Extra check scope en inkleuren kolommen (groen en oranje). Schriftelijke toelichting door gemeenten van bouwprojecten die mogelijk niet aan regionale afspraken voldoen (oranje). </a:t>
                      </a:r>
                      <a:endParaRPr lang="nl-NL" sz="1000" kern="100" dirty="0">
                        <a:solidFill>
                          <a:srgbClr val="262626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7442429"/>
                  </a:ext>
                </a:extLst>
              </a:tr>
              <a:tr h="2934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tabLst>
                          <a:tab pos="288290" algn="l"/>
                          <a:tab pos="575945" algn="l"/>
                          <a:tab pos="864235" algn="l"/>
                          <a:tab pos="449580" algn="l"/>
                        </a:tabLst>
                      </a:pPr>
                      <a:r>
                        <a:rPr lang="nl-NL" sz="1000" kern="1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Medio augustus / 1 september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tabLst>
                          <a:tab pos="288290" algn="l"/>
                          <a:tab pos="575945" algn="l"/>
                          <a:tab pos="864235" algn="l"/>
                          <a:tab pos="449580" algn="l"/>
                        </a:tabLst>
                      </a:pPr>
                      <a:r>
                        <a:rPr lang="nl-NL" sz="1000" kern="100" dirty="0">
                          <a:solidFill>
                            <a:srgbClr val="262626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Regio verwerkt alle resultaten in conceptvoorstel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06729070"/>
                  </a:ext>
                </a:extLst>
              </a:tr>
              <a:tr h="3936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tabLst>
                          <a:tab pos="288290" algn="l"/>
                          <a:tab pos="575945" algn="l"/>
                          <a:tab pos="864235" algn="l"/>
                          <a:tab pos="449580" algn="l"/>
                        </a:tabLst>
                      </a:pPr>
                      <a:r>
                        <a:rPr lang="nl-NL" sz="1000" kern="100">
                          <a:effectLst/>
                          <a:latin typeface="+mn-lt"/>
                        </a:rPr>
                        <a:t>September</a:t>
                      </a:r>
                    </a:p>
                    <a:p>
                      <a:pPr>
                        <a:lnSpc>
                          <a:spcPct val="115000"/>
                        </a:lnSpc>
                        <a:tabLst>
                          <a:tab pos="288290" algn="l"/>
                          <a:tab pos="575945" algn="l"/>
                          <a:tab pos="864235" algn="l"/>
                          <a:tab pos="449580" algn="l"/>
                        </a:tabLst>
                      </a:pPr>
                      <a:r>
                        <a:rPr lang="nl-NL" sz="1000" kern="100">
                          <a:effectLst/>
                          <a:latin typeface="+mn-lt"/>
                        </a:rPr>
                        <a:t> </a:t>
                      </a:r>
                      <a:endParaRPr lang="nl-NL" sz="1000" kern="100">
                        <a:solidFill>
                          <a:srgbClr val="262626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tabLst>
                          <a:tab pos="288290" algn="l"/>
                          <a:tab pos="575945" algn="l"/>
                          <a:tab pos="864235" algn="l"/>
                          <a:tab pos="449580" algn="l"/>
                        </a:tabLst>
                      </a:pPr>
                      <a:r>
                        <a:rPr lang="nl-NL" sz="1000" kern="100" dirty="0">
                          <a:effectLst/>
                          <a:latin typeface="+mn-lt"/>
                        </a:rPr>
                        <a:t>Bespreking van de resultaten in de </a:t>
                      </a:r>
                      <a:r>
                        <a:rPr lang="nl-NL" sz="1000" kern="100" dirty="0" err="1">
                          <a:effectLst/>
                          <a:latin typeface="+mn-lt"/>
                        </a:rPr>
                        <a:t>AO’s</a:t>
                      </a:r>
                      <a:r>
                        <a:rPr lang="nl-NL" sz="1000" kern="100" dirty="0">
                          <a:effectLst/>
                          <a:latin typeface="+mn-lt"/>
                        </a:rPr>
                        <a:t>. </a:t>
                      </a:r>
                      <a:endParaRPr lang="nl-NL" sz="1000" kern="100" dirty="0">
                        <a:solidFill>
                          <a:srgbClr val="262626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63995653"/>
                  </a:ext>
                </a:extLst>
              </a:tr>
              <a:tr h="6927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tabLst>
                          <a:tab pos="288290" algn="l"/>
                          <a:tab pos="575945" algn="l"/>
                          <a:tab pos="864235" algn="l"/>
                          <a:tab pos="449580" algn="l"/>
                        </a:tabLst>
                      </a:pPr>
                      <a:r>
                        <a:rPr lang="nl-NL" sz="1000" kern="100" dirty="0">
                          <a:effectLst/>
                          <a:latin typeface="+mn-lt"/>
                        </a:rPr>
                        <a:t>Oktober / november </a:t>
                      </a:r>
                    </a:p>
                    <a:p>
                      <a:pPr>
                        <a:lnSpc>
                          <a:spcPct val="115000"/>
                        </a:lnSpc>
                        <a:tabLst>
                          <a:tab pos="288290" algn="l"/>
                          <a:tab pos="575945" algn="l"/>
                          <a:tab pos="864235" algn="l"/>
                          <a:tab pos="449580" algn="l"/>
                        </a:tabLst>
                      </a:pPr>
                      <a:r>
                        <a:rPr lang="nl-NL" sz="1000" kern="100" dirty="0">
                          <a:effectLst/>
                          <a:latin typeface="+mn-lt"/>
                        </a:rPr>
                        <a:t>16 oktober verzending aan DO/PFHO</a:t>
                      </a:r>
                    </a:p>
                    <a:p>
                      <a:pPr>
                        <a:lnSpc>
                          <a:spcPct val="115000"/>
                        </a:lnSpc>
                        <a:tabLst>
                          <a:tab pos="288290" algn="l"/>
                          <a:tab pos="575945" algn="l"/>
                          <a:tab pos="864235" algn="l"/>
                          <a:tab pos="449580" algn="l"/>
                        </a:tabLst>
                      </a:pPr>
                      <a:r>
                        <a:rPr lang="nl-NL" sz="1000" kern="100" dirty="0">
                          <a:effectLst/>
                          <a:latin typeface="+mn-lt"/>
                        </a:rPr>
                        <a:t>24 oktober DO / 14 november PFHO</a:t>
                      </a:r>
                      <a:endParaRPr lang="nl-NL" sz="1000" kern="100" dirty="0">
                        <a:solidFill>
                          <a:srgbClr val="262626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tabLst>
                          <a:tab pos="288290" algn="l"/>
                          <a:tab pos="575945" algn="l"/>
                          <a:tab pos="864235" algn="l"/>
                          <a:tab pos="449580" algn="l"/>
                        </a:tabLst>
                      </a:pPr>
                      <a:r>
                        <a:rPr lang="nl-NL" sz="1000" kern="100" dirty="0">
                          <a:effectLst/>
                          <a:latin typeface="+mn-lt"/>
                        </a:rPr>
                        <a:t>Besluitvorming in DO Fysiek Domein en PFHO R&amp;M (bij verschil van inzicht ook AB )</a:t>
                      </a:r>
                      <a:endParaRPr lang="nl-NL" sz="1000" kern="100" dirty="0">
                        <a:solidFill>
                          <a:srgbClr val="262626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97700692"/>
                  </a:ext>
                </a:extLst>
              </a:tr>
              <a:tr h="5975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tabLst>
                          <a:tab pos="288290" algn="l"/>
                          <a:tab pos="575945" algn="l"/>
                          <a:tab pos="864235" algn="l"/>
                          <a:tab pos="449580" algn="l"/>
                        </a:tabLst>
                      </a:pPr>
                      <a:r>
                        <a:rPr lang="nl-NL" sz="1000" kern="100" dirty="0">
                          <a:effectLst/>
                          <a:latin typeface="+mn-lt"/>
                        </a:rPr>
                        <a:t>December </a:t>
                      </a:r>
                      <a:endParaRPr lang="nl-NL" sz="1000" kern="100" dirty="0">
                        <a:solidFill>
                          <a:srgbClr val="262626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tabLst>
                          <a:tab pos="288290" algn="l"/>
                          <a:tab pos="575945" algn="l"/>
                          <a:tab pos="864235" algn="l"/>
                          <a:tab pos="449580" algn="l"/>
                        </a:tabLst>
                      </a:pPr>
                      <a:r>
                        <a:rPr lang="nl-NL" sz="1000" kern="100" dirty="0">
                          <a:effectLst/>
                          <a:latin typeface="+mn-lt"/>
                        </a:rPr>
                        <a:t>De regio G&amp;V meldt, namens alle gemeenten, aan de provincie welke 50plus bouwinitiatieven regionaal zijn afgestemd</a:t>
                      </a:r>
                      <a:endParaRPr lang="nl-NL" sz="1000" kern="100" dirty="0">
                        <a:solidFill>
                          <a:srgbClr val="262626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924616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59063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4779DC3-AF54-F4CE-B84F-EB3AB1E94F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Vraag aan </a:t>
            </a:r>
            <a:r>
              <a:rPr lang="nl-NL" dirty="0" err="1"/>
              <a:t>AO’s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F62BC61-5427-F2FB-074C-B230A0926DC5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39552" y="1203598"/>
            <a:ext cx="8064896" cy="3384376"/>
          </a:xfrm>
        </p:spPr>
        <p:txBody>
          <a:bodyPr/>
          <a:lstStyle/>
          <a:p>
            <a:endParaRPr lang="nl-NL" sz="1600" dirty="0"/>
          </a:p>
          <a:p>
            <a:r>
              <a:rPr lang="nl-NL" sz="1600" dirty="0" err="1"/>
              <a:t>AO’s</a:t>
            </a:r>
            <a:r>
              <a:rPr lang="nl-NL" sz="1600" dirty="0"/>
              <a:t> voor 15 augustus (check en nadere toelichting):</a:t>
            </a:r>
          </a:p>
          <a:p>
            <a:pPr lvl="1"/>
            <a:r>
              <a:rPr lang="nl-NL" sz="1600" dirty="0"/>
              <a:t>bouwen: kolom bouwen </a:t>
            </a:r>
          </a:p>
          <a:p>
            <a:pPr lvl="1"/>
            <a:r>
              <a:rPr lang="nl-NL" sz="1600" dirty="0"/>
              <a:t>economie: kolom economie</a:t>
            </a:r>
          </a:p>
          <a:p>
            <a:pPr lvl="1"/>
            <a:r>
              <a:rPr lang="nl-NL" sz="1600" dirty="0"/>
              <a:t>mobiliteit: kolommen OV-contouren en mobiliteit</a:t>
            </a:r>
          </a:p>
          <a:p>
            <a:pPr lvl="1"/>
            <a:r>
              <a:rPr lang="nl-NL" sz="1600" dirty="0"/>
              <a:t>ruimte: kolommen scope, nut en noodzaak, 500 meter buurgemeente </a:t>
            </a:r>
          </a:p>
          <a:p>
            <a:r>
              <a:rPr lang="nl-NL" sz="1600" dirty="0"/>
              <a:t>Na 15 augustus: </a:t>
            </a:r>
          </a:p>
          <a:p>
            <a:pPr lvl="1"/>
            <a:r>
              <a:rPr lang="nl-NL" sz="1600" dirty="0"/>
              <a:t>Regio verwerkt gegevens</a:t>
            </a:r>
          </a:p>
          <a:p>
            <a:pPr lvl="1"/>
            <a:r>
              <a:rPr lang="nl-NL" sz="1600" dirty="0"/>
              <a:t>In september extra AO-bijeenkomsten voor bespreking resultaat</a:t>
            </a:r>
          </a:p>
          <a:p>
            <a:pPr lvl="1"/>
            <a:endParaRPr lang="nl-NL" sz="1600" dirty="0"/>
          </a:p>
          <a:p>
            <a:pPr marL="457200" lvl="1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28616697"/>
      </p:ext>
    </p:extLst>
  </p:cSld>
  <p:clrMapOvr>
    <a:masterClrMapping/>
  </p:clrMapOvr>
</p:sld>
</file>

<file path=ppt/theme/theme1.xml><?xml version="1.0" encoding="utf-8"?>
<a:theme xmlns:a="http://schemas.openxmlformats.org/drawingml/2006/main" name="&lt;regio&gt;">
  <a:themeElements>
    <a:clrScheme name="REGIO GV BASIS">
      <a:dk1>
        <a:srgbClr val="052F42"/>
      </a:dk1>
      <a:lt1>
        <a:srgbClr val="FFFFFF"/>
      </a:lt1>
      <a:dk2>
        <a:srgbClr val="052F42"/>
      </a:dk2>
      <a:lt2>
        <a:srgbClr val="F2F2F2"/>
      </a:lt2>
      <a:accent1>
        <a:srgbClr val="0082C2"/>
      </a:accent1>
      <a:accent2>
        <a:srgbClr val="D1F0FF"/>
      </a:accent2>
      <a:accent3>
        <a:srgbClr val="FFFFFF"/>
      </a:accent3>
      <a:accent4>
        <a:srgbClr val="052F42"/>
      </a:accent4>
      <a:accent5>
        <a:srgbClr val="D1F0FF"/>
      </a:accent5>
      <a:accent6>
        <a:srgbClr val="0082C2"/>
      </a:accent6>
      <a:hlink>
        <a:srgbClr val="0082C2"/>
      </a:hlink>
      <a:folHlink>
        <a:srgbClr val="41C0FF"/>
      </a:folHlink>
    </a:clrScheme>
    <a:fontScheme name="Nieuwe huisstijl">
      <a:majorFont>
        <a:latin typeface="Roboto Slab"/>
        <a:ea typeface=""/>
        <a:cs typeface=""/>
      </a:majorFont>
      <a:minorFont>
        <a:latin typeface="Roboto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1800" dirty="0" smtClean="0">
            <a:solidFill>
              <a:srgbClr val="052F42"/>
            </a:solidFill>
            <a:latin typeface="Roboto" panose="02000000000000000000" pitchFamily="2" charset="0"/>
          </a:defRPr>
        </a:defPPr>
      </a:lstStyle>
    </a:txDef>
  </a:objectDefaults>
  <a:extraClrSchemeLst>
    <a:extraClrScheme>
      <a:clrScheme name="ggd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gd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gd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gd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gd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gd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gd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gd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gd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gd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gd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gd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4DD480E951812478F6038DF2E8DC6AB" ma:contentTypeVersion="5" ma:contentTypeDescription="Een nieuw document maken." ma:contentTypeScope="" ma:versionID="b0fdac47bb9ce8e3870aab024ab236ce">
  <xsd:schema xmlns:xsd="http://www.w3.org/2001/XMLSchema" xmlns:xs="http://www.w3.org/2001/XMLSchema" xmlns:p="http://schemas.microsoft.com/office/2006/metadata/properties" xmlns:ns2="3393560b-6756-4f0e-a118-09c71f744980" xmlns:ns3="1b127627-f107-438b-af59-12e6c2fdcb95" targetNamespace="http://schemas.microsoft.com/office/2006/metadata/properties" ma:root="true" ma:fieldsID="e2ecd36cfec5b12ca2f29488ff900f2d" ns2:_="" ns3:_="">
    <xsd:import namespace="3393560b-6756-4f0e-a118-09c71f744980"/>
    <xsd:import namespace="1b127627-f107-438b-af59-12e6c2fdcb9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393560b-6756-4f0e-a118-09c71f74498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b127627-f107-438b-af59-12e6c2fdcb95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653784B-B103-431B-AEF7-1CCE9A008D5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D7A317E-4B8B-4897-A17D-EA05D90E988B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531F7234-FA7E-4B2B-8D81-3304B493CA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393560b-6756-4f0e-a118-09c71f744980"/>
    <ds:schemaRef ds:uri="1b127627-f107-438b-af59-12e6c2fdcb9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>
  <clbl:label id="{3d4f9081-0beb-452f-a8cf-7203e3681edc}" enabled="0" method="" siteId="{3d4f9081-0beb-452f-a8cf-7203e3681edc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regio</Template>
  <TotalTime>113</TotalTime>
  <Words>307</Words>
  <Application>Microsoft Office PowerPoint</Application>
  <PresentationFormat>Diavoorstelling (16:9)</PresentationFormat>
  <Paragraphs>57</Paragraphs>
  <Slides>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6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13" baseType="lpstr">
      <vt:lpstr>Roboto Slab</vt:lpstr>
      <vt:lpstr>Wingdings</vt:lpstr>
      <vt:lpstr>Trebuchet MS</vt:lpstr>
      <vt:lpstr>Roboto</vt:lpstr>
      <vt:lpstr>Segoe UI</vt:lpstr>
      <vt:lpstr>Open Sans</vt:lpstr>
      <vt:lpstr>&lt;regio&gt;</vt:lpstr>
      <vt:lpstr>Aanpak regionale afstemming 50plus lijst </vt:lpstr>
      <vt:lpstr>Algemene afspraken regionale afstemming </vt:lpstr>
      <vt:lpstr>Aanpak 2024</vt:lpstr>
      <vt:lpstr>Exceloverzicht met toetsingscriteria </vt:lpstr>
      <vt:lpstr>Vervolgproces en planning  </vt:lpstr>
      <vt:lpstr>Vraag aan AO’s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Aanpak regionale afstemming 50plus lijst</dc:title>
  <dc:creator>Louis Hosman</dc:creator>
  <cp:lastModifiedBy>Inge Huiskers</cp:lastModifiedBy>
  <cp:revision>7</cp:revision>
  <dcterms:created xsi:type="dcterms:W3CDTF">2024-06-12T12:45:11Z</dcterms:created>
  <dcterms:modified xsi:type="dcterms:W3CDTF">2024-06-26T09:19:33Z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0x010100A4DD480E951812478F6038DF2E8DC6AB</vt:lpwstr>
  </property>
</Properties>
</file>