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9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59" r:id="rId7"/>
    <p:sldId id="260" r:id="rId8"/>
    <p:sldId id="261" r:id="rId9"/>
    <p:sldId id="263" r:id="rId10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3"/>
      <p:bold r:id="rId14"/>
      <p:italic r:id="rId15"/>
      <p:boldItalic r:id="rId16"/>
    </p:embeddedFont>
    <p:embeddedFont>
      <p:font typeface="Roboto Slab" pitchFamily="2" charset="0"/>
      <p:regular r:id="rId17"/>
      <p:bold r:id="rId18"/>
    </p:embeddedFont>
    <p:embeddedFont>
      <p:font typeface="Segoe UI" panose="020B0502040204020203" pitchFamily="34" charset="0"/>
      <p:regular r:id="rId19"/>
      <p:bold r:id="rId20"/>
      <p:italic r:id="rId21"/>
      <p:boldItalic r:id="rId22"/>
    </p:embeddedFont>
    <p:embeddedFont>
      <p:font typeface="Trebuchet MS" panose="020B0603020202020204" pitchFamily="34" charset="0"/>
      <p:regular r:id="rId23"/>
      <p:bold r:id="rId24"/>
      <p:italic r:id="rId25"/>
      <p:boldItalic r:id="rId26"/>
    </p:embeddedFont>
  </p:embeddedFont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F42"/>
    <a:srgbClr val="005493"/>
    <a:srgbClr val="0082C2"/>
    <a:srgbClr val="FFFFFF"/>
    <a:srgbClr val="0090D3"/>
    <a:srgbClr val="C00434"/>
    <a:srgbClr val="B000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9EDE8-F78A-40E2-806F-96079C9B9F20}" v="14" dt="2023-06-12T12:36:01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704" autoAdjust="0"/>
  </p:normalViewPr>
  <p:slideViewPr>
    <p:cSldViewPr showGuides="1">
      <p:cViewPr varScale="1">
        <p:scale>
          <a:sx n="157" d="100"/>
          <a:sy n="157" d="100"/>
        </p:scale>
        <p:origin x="156" y="3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-358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customXml" Target="../customXml/item3.xml"/><Relationship Id="rId21" Type="http://schemas.openxmlformats.org/officeDocument/2006/relationships/font" Target="fonts/font9.fntdata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2.fntdata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7.fntdata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>
              <a:latin typeface="Roboto" panose="02000000000000000000" pitchFamily="2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3BB30-966E-48A2-8CE4-3A9D8917EE06}" type="datetimeFigureOut">
              <a:rPr lang="nl-NL" smtClean="0">
                <a:latin typeface="Roboto" panose="02000000000000000000" pitchFamily="2" charset="0"/>
              </a:rPr>
              <a:t>12-6-2023</a:t>
            </a:fld>
            <a:endParaRPr lang="nl-NL" dirty="0">
              <a:latin typeface="Roboto" panose="02000000000000000000" pitchFamily="2" charset="0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>
              <a:latin typeface="Roboto" panose="02000000000000000000" pitchFamily="2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82489-8B59-47F7-8EA2-3840969B75CD}" type="slidenum">
              <a:rPr lang="nl-NL" smtClean="0">
                <a:latin typeface="Roboto" panose="02000000000000000000" pitchFamily="2" charset="0"/>
              </a:rPr>
              <a:t>‹nr.›</a:t>
            </a:fld>
            <a:endParaRPr lang="nl-NL" dirty="0"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1068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420242FF-6F79-49C7-8FA5-F56795C84494}" type="datetimeFigureOut">
              <a:rPr lang="nl-NL" smtClean="0"/>
              <a:pPr/>
              <a:t>12-6-2023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DC0F466D-B6CF-41B2-9E0E-F4E03AD6D9E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755104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672" y="2859782"/>
            <a:ext cx="6984776" cy="810815"/>
          </a:xfrm>
        </p:spPr>
        <p:txBody>
          <a:bodyPr/>
          <a:lstStyle>
            <a:lvl1pPr marL="0" indent="0">
              <a:buFontTx/>
              <a:buNone/>
              <a:defRPr sz="2200" i="0">
                <a:solidFill>
                  <a:srgbClr val="052F42"/>
                </a:solidFill>
                <a:latin typeface="+mn-lt"/>
              </a:defRPr>
            </a:lvl1pPr>
          </a:lstStyle>
          <a:p>
            <a:pPr lv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9672" y="1834653"/>
            <a:ext cx="6984776" cy="863204"/>
          </a:xfrm>
        </p:spPr>
        <p:txBody>
          <a:bodyPr/>
          <a:lstStyle>
            <a:lvl1pPr>
              <a:defRPr sz="3600">
                <a:solidFill>
                  <a:srgbClr val="0082C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D17D5B4-86E1-46C2-A421-85AC9D4912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11510"/>
            <a:ext cx="3457572" cy="752572"/>
          </a:xfrm>
          <a:prstGeom prst="rect">
            <a:avLst/>
          </a:prstGeom>
        </p:spPr>
      </p:pic>
      <p:sp>
        <p:nvSpPr>
          <p:cNvPr id="6" name="Rechthoek 5"/>
          <p:cNvSpPr/>
          <p:nvPr userDrawn="1"/>
        </p:nvSpPr>
        <p:spPr>
          <a:xfrm>
            <a:off x="8460432" y="4803998"/>
            <a:ext cx="360040" cy="288032"/>
          </a:xfrm>
          <a:prstGeom prst="rect">
            <a:avLst/>
          </a:prstGeom>
          <a:solidFill>
            <a:srgbClr val="00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>
            <a:extLst>
              <a:ext uri="{FF2B5EF4-FFF2-40B4-BE49-F238E27FC236}">
                <a16:creationId xmlns:a16="http://schemas.microsoft.com/office/drawing/2014/main" id="{031DC778-264A-4A91-9587-0E6F4ACB52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1205" y="4803998"/>
            <a:ext cx="2808312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nl-NL" sz="1000" b="0" dirty="0">
                <a:solidFill>
                  <a:schemeClr val="bg1"/>
                </a:solidFill>
                <a:latin typeface="+mj-lt"/>
              </a:rPr>
              <a:t>Regio Gooi en Vechtstreek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EEF2D6E-C346-4C26-A8A7-E6D195E6F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3" b="15459"/>
          <a:stretch/>
        </p:blipFill>
        <p:spPr>
          <a:xfrm>
            <a:off x="251520" y="4731990"/>
            <a:ext cx="793027" cy="41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8180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A55F58B-8AD1-4F0E-B3DA-8DFA6E8D380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39552" y="432000"/>
            <a:ext cx="8064896" cy="5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</a:lstStyle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031DC778-264A-4A91-9587-0E6F4ACB520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1205" y="4803998"/>
            <a:ext cx="2808312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nl-NL" sz="1000" b="0" dirty="0">
                <a:solidFill>
                  <a:schemeClr val="bg1"/>
                </a:solidFill>
                <a:latin typeface="+mj-lt"/>
              </a:rPr>
              <a:t>Regio Gooi en Vechtstreek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3EEF2D6E-C346-4C26-A8A7-E6D195E6F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3" b="15459"/>
          <a:stretch/>
        </p:blipFill>
        <p:spPr>
          <a:xfrm>
            <a:off x="251520" y="4731990"/>
            <a:ext cx="793027" cy="411510"/>
          </a:xfrm>
          <a:prstGeom prst="rect">
            <a:avLst/>
          </a:prstGeom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1E30D420-5D6A-4BC3-B7BA-B9406687C497}"/>
              </a:ext>
            </a:extLst>
          </p:cNvPr>
          <p:cNvSpPr>
            <a:spLocks noGrp="1" noChangeArrowheads="1"/>
          </p:cNvSpPr>
          <p:nvPr>
            <p:ph idx="10"/>
          </p:nvPr>
        </p:nvSpPr>
        <p:spPr bwMode="auto">
          <a:xfrm>
            <a:off x="539552" y="1188000"/>
            <a:ext cx="806489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tabLst>
                <a:tab pos="1976438" algn="l"/>
              </a:tabLst>
              <a:defRPr sz="1800"/>
            </a:lvl1pPr>
            <a:lvl2pPr>
              <a:tabLst>
                <a:tab pos="1976438" algn="l"/>
              </a:tabLst>
              <a:defRPr sz="1800"/>
            </a:lvl2pPr>
            <a:lvl3pPr>
              <a:tabLst>
                <a:tab pos="1976438" algn="l"/>
              </a:tabLst>
              <a:defRPr sz="1800"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76002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3C1F275-8460-4C6A-8278-AA10205F54AF}"/>
              </a:ext>
            </a:extLst>
          </p:cNvPr>
          <p:cNvSpPr/>
          <p:nvPr userDrawn="1"/>
        </p:nvSpPr>
        <p:spPr>
          <a:xfrm>
            <a:off x="0" y="4731991"/>
            <a:ext cx="9144000" cy="411509"/>
          </a:xfrm>
          <a:prstGeom prst="rect">
            <a:avLst/>
          </a:prstGeom>
          <a:gradFill>
            <a:gsLst>
              <a:gs pos="75000">
                <a:srgbClr val="005493"/>
              </a:gs>
              <a:gs pos="24000">
                <a:srgbClr val="0082C2"/>
              </a:gs>
            </a:gsLst>
            <a:lin ang="3000000" scaled="0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00" y="432000"/>
            <a:ext cx="806400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00" y="1188000"/>
            <a:ext cx="8064000" cy="33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8244408" y="4775727"/>
            <a:ext cx="792088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364643A5-B50D-42AE-94BB-D3D33DD7C505}" type="slidenum">
              <a:rPr lang="nl-NL" sz="1400" b="1" smtClean="0">
                <a:solidFill>
                  <a:schemeClr val="bg1"/>
                </a:solidFill>
                <a:latin typeface="+mj-lt"/>
              </a:rPr>
              <a:t>‹nr.›</a:t>
            </a:fld>
            <a:endParaRPr lang="nl-NL" sz="1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74C295C7-45FE-4461-AC6E-8A58A442542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63" y="2257409"/>
            <a:ext cx="962074" cy="6286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82C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</a:defRPr>
      </a:lvl9pPr>
    </p:titleStyle>
    <p:bodyStyle>
      <a:lvl1pPr marL="457200" indent="-4572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82C2"/>
        </a:buClr>
        <a:buFont typeface="+mj-lt"/>
        <a:buAutoNum type="arabicPeriod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82C2"/>
        </a:buClr>
        <a:buFont typeface="+mj-lt"/>
        <a:buAutoNum type="alphaLcPeriod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82C2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Segoe UI" panose="020B0502040204020203" pitchFamily="34" charset="0"/>
        <a:buChar char="○"/>
        <a:defRPr sz="240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spcBef>
          <a:spcPct val="20000"/>
        </a:spcBef>
        <a:spcAft>
          <a:spcPct val="0"/>
        </a:spcAft>
        <a:buClr>
          <a:srgbClr val="0082C2"/>
        </a:buClr>
        <a:buFont typeface="Wingdings" panose="05000000000000000000" pitchFamily="2" charset="2"/>
        <a:buNone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>
            <a:extLst>
              <a:ext uri="{FF2B5EF4-FFF2-40B4-BE49-F238E27FC236}">
                <a16:creationId xmlns:a16="http://schemas.microsoft.com/office/drawing/2014/main" id="{8EB5DDB9-95B9-4B49-94C0-C272084927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Naar een nieuwe Huisvestingsverordening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381C973-183F-49E4-8550-25D3F45F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Regiopodium 12 juni: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23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115A7-9342-4BFA-AFA3-F16E9F3F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Proces tot nu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AADE33-CF7A-40EC-B12C-A1CB548B3C8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zomer 2022    	</a:t>
            </a:r>
            <a:r>
              <a:rPr lang="nl-NL" sz="1400" dirty="0"/>
              <a:t>ophalen wensen en ambities (nieuwe coalitieprogramma’s</a:t>
            </a:r>
            <a:r>
              <a:rPr lang="nl-NL" i="1" dirty="0"/>
              <a:t>)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12.09.22            	</a:t>
            </a:r>
            <a:r>
              <a:rPr lang="nl-NL" sz="1400" dirty="0" err="1"/>
              <a:t>webinar</a:t>
            </a:r>
            <a:r>
              <a:rPr lang="nl-NL" sz="1400" dirty="0"/>
              <a:t> voor raadsleden over woonruimteverdeling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najaar 2022	</a:t>
            </a:r>
            <a:r>
              <a:rPr lang="nl-NL" sz="1400" dirty="0"/>
              <a:t>lokale </a:t>
            </a:r>
            <a:r>
              <a:rPr lang="nl-NL" sz="1400" dirty="0" err="1"/>
              <a:t>bvs</a:t>
            </a:r>
            <a:r>
              <a:rPr lang="nl-NL" sz="1400" dirty="0"/>
              <a:t> / commissie</a:t>
            </a:r>
          </a:p>
          <a:p>
            <a:pPr marL="0" indent="0">
              <a:buNone/>
            </a:pPr>
            <a:r>
              <a:rPr lang="nl-NL" sz="1400" dirty="0"/>
              <a:t>                           	start enquête </a:t>
            </a:r>
            <a:r>
              <a:rPr lang="nl-NL" sz="1400" dirty="0" err="1"/>
              <a:t>WoningNet</a:t>
            </a:r>
            <a:r>
              <a:rPr lang="nl-NL" sz="1400" dirty="0"/>
              <a:t>	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20.12.22	</a:t>
            </a:r>
            <a:r>
              <a:rPr lang="nl-NL" sz="1400" dirty="0"/>
              <a:t>nota Bouwstenen naar gemeenteraden </a:t>
            </a:r>
            <a:r>
              <a:rPr lang="nl-NL" sz="1400" dirty="0" err="1"/>
              <a:t>e.a</a:t>
            </a:r>
            <a:r>
              <a:rPr lang="nl-NL" sz="1400" dirty="0"/>
              <a:t> voor zienswijze</a:t>
            </a:r>
          </a:p>
          <a:p>
            <a:pPr marL="0" indent="0">
              <a:buNone/>
            </a:pPr>
            <a:r>
              <a:rPr lang="nl-NL" sz="1400" dirty="0"/>
              <a:t>	</a:t>
            </a:r>
            <a:r>
              <a:rPr lang="nl-NL" sz="1050" dirty="0"/>
              <a:t>incl. lijst technische aanpassingen</a:t>
            </a:r>
          </a:p>
          <a:p>
            <a:pPr marL="0" indent="0">
              <a:buNone/>
            </a:pPr>
            <a:r>
              <a:rPr lang="nl-NL" sz="1050" dirty="0"/>
              <a:t>	incl. </a:t>
            </a:r>
            <a:r>
              <a:rPr lang="nl-NL" sz="1050" dirty="0" err="1"/>
              <a:t>Rigo</a:t>
            </a:r>
            <a:r>
              <a:rPr lang="nl-NL" sz="1050" dirty="0"/>
              <a:t> onderzoek naar doorstroming</a:t>
            </a:r>
          </a:p>
          <a:p>
            <a:pPr marL="0" indent="0">
              <a:buNone/>
            </a:pPr>
            <a:r>
              <a:rPr lang="nl-NL" sz="1050" dirty="0"/>
              <a:t>	incl. uitkomsten </a:t>
            </a:r>
            <a:r>
              <a:rPr lang="nl-NL" sz="1050" dirty="0" err="1"/>
              <a:t>woningNet</a:t>
            </a:r>
            <a:r>
              <a:rPr lang="nl-NL" sz="1050" dirty="0"/>
              <a:t> enquête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09.01.23            	</a:t>
            </a:r>
            <a:r>
              <a:rPr lang="nl-NL" sz="1400" dirty="0"/>
              <a:t>regiopodium</a:t>
            </a:r>
            <a:r>
              <a:rPr lang="nl-NL" i="1" dirty="0"/>
              <a:t> </a:t>
            </a:r>
            <a:r>
              <a:rPr lang="nl-NL" sz="1400" dirty="0"/>
              <a:t>voor raadsleden over Bouwstenen 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31.03.23	</a:t>
            </a:r>
            <a:r>
              <a:rPr lang="nl-NL" sz="1400" dirty="0"/>
              <a:t>deadline voor zienswijzen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25.05.23	PFHO stelt nota van zienswijzen en reacties vast	</a:t>
            </a:r>
          </a:p>
          <a:p>
            <a:pPr marL="0" indent="0">
              <a:buNone/>
            </a:pPr>
            <a:endParaRPr lang="nl-NL" sz="1400" b="1" dirty="0">
              <a:solidFill>
                <a:srgbClr val="0082C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12.06.23	REGIOPODIUM 		</a:t>
            </a:r>
          </a:p>
        </p:txBody>
      </p:sp>
    </p:spTree>
    <p:extLst>
      <p:ext uri="{BB962C8B-B14F-4D97-AF65-F5344CB8AC3E}">
        <p14:creationId xmlns:p14="http://schemas.microsoft.com/office/powerpoint/2010/main" val="1222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EF9EE8-BEEA-8F5F-3218-6AC32F861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 vanaf nu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BF3D8A-160A-603E-477F-7BFF40E30E8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12.06.23	REGIOPODIUM</a:t>
            </a:r>
          </a:p>
          <a:p>
            <a:pPr marL="0" indent="0">
              <a:buNone/>
            </a:pPr>
            <a:endParaRPr lang="nl-NL" b="1" dirty="0">
              <a:solidFill>
                <a:srgbClr val="0082C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nl-NL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06.07.23	uitkomsten regiopodium in PFHO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zomer 2023	CONCEPT  HUISVESTINGSVERORDENING 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	NAAR GEMEENTEN TER VASTSTELLING IN RAAD</a:t>
            </a:r>
          </a:p>
          <a:p>
            <a:pPr marL="0" indent="0">
              <a:buNone/>
            </a:pPr>
            <a:endParaRPr lang="nl-NL" b="1" dirty="0">
              <a:solidFill>
                <a:srgbClr val="0082C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nl-NL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RESULTAAT:	</a:t>
            </a:r>
            <a:r>
              <a:rPr lang="nl-NL" sz="1800" dirty="0"/>
              <a:t>30.06.23: </a:t>
            </a:r>
            <a:r>
              <a:rPr lang="nl-NL" dirty="0"/>
              <a:t>einde HVV2019</a:t>
            </a:r>
          </a:p>
          <a:p>
            <a:pPr marL="0" indent="0">
              <a:buNone/>
            </a:pPr>
            <a:r>
              <a:rPr lang="nl-NL" sz="1800" dirty="0"/>
              <a:t>	01.07.23: start HVV2023 (conform HVV2019)</a:t>
            </a:r>
          </a:p>
          <a:p>
            <a:pPr marL="0" indent="0">
              <a:buNone/>
            </a:pPr>
            <a:r>
              <a:rPr lang="nl-NL" dirty="0"/>
              <a:t>	01.01.24: start HVV2024</a:t>
            </a:r>
            <a:endParaRPr lang="nl-NL" b="1" dirty="0">
              <a:solidFill>
                <a:srgbClr val="0082C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27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3D5C48-0802-AE06-0CFB-F2A0A45E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72A4E8-115C-2ABD-01BC-A1A1BE3E494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16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>
            <a:extLst>
              <a:ext uri="{FF2B5EF4-FFF2-40B4-BE49-F238E27FC236}">
                <a16:creationId xmlns:a16="http://schemas.microsoft.com/office/drawing/2014/main" id="{8EB5DDB9-95B9-4B49-94C0-C27208492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2859782"/>
            <a:ext cx="6984776" cy="1224136"/>
          </a:xfrm>
        </p:spPr>
        <p:txBody>
          <a:bodyPr/>
          <a:lstStyle/>
          <a:p>
            <a:r>
              <a:rPr lang="nl-NL" sz="1800" i="1" dirty="0"/>
              <a:t>20.12.22: nota </a:t>
            </a:r>
            <a:r>
              <a:rPr lang="nl-NL" sz="1800" b="1" i="1" dirty="0"/>
              <a:t>Bouwstenen</a:t>
            </a:r>
            <a:r>
              <a:rPr lang="nl-NL" sz="1800" i="1" dirty="0"/>
              <a:t> naar raden e.a.</a:t>
            </a:r>
          </a:p>
          <a:p>
            <a:r>
              <a:rPr lang="nl-NL" sz="1800" i="1" dirty="0"/>
              <a:t>31.03.23: deadline voor </a:t>
            </a:r>
            <a:r>
              <a:rPr lang="nl-NL" sz="1800" b="1" i="1" dirty="0"/>
              <a:t>zienswijzen</a:t>
            </a:r>
          </a:p>
          <a:p>
            <a:r>
              <a:rPr lang="nl-NL" sz="1800" i="1" dirty="0"/>
              <a:t>25.05.23: nota van zienswijzen en reacties</a:t>
            </a:r>
          </a:p>
          <a:p>
            <a:endParaRPr lang="nl-NL" sz="20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381C973-183F-49E4-8550-25D3F45F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Zienswijzen en reacties</a:t>
            </a:r>
          </a:p>
        </p:txBody>
      </p:sp>
    </p:spTree>
    <p:extLst>
      <p:ext uri="{BB962C8B-B14F-4D97-AF65-F5344CB8AC3E}">
        <p14:creationId xmlns:p14="http://schemas.microsoft.com/office/powerpoint/2010/main" val="337160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EF9EE8-BEEA-8F5F-3218-6AC32F861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432000"/>
            <a:ext cx="7632848" cy="1131638"/>
          </a:xfrm>
        </p:spPr>
        <p:txBody>
          <a:bodyPr/>
          <a:lstStyle/>
          <a:p>
            <a:r>
              <a:rPr lang="nl-NL" sz="2000" dirty="0"/>
              <a:t>Zienswijzen 	gemeenteraden, </a:t>
            </a:r>
            <a:br>
              <a:rPr lang="nl-NL" sz="2000" dirty="0"/>
            </a:br>
            <a:r>
              <a:rPr lang="nl-NL" sz="2000" dirty="0"/>
              <a:t>		woningcorporaties en </a:t>
            </a:r>
            <a:br>
              <a:rPr lang="nl-NL" sz="2000" dirty="0"/>
            </a:br>
            <a:r>
              <a:rPr lang="nl-NL" sz="2000" dirty="0"/>
              <a:t>		huurdersorganisaties</a:t>
            </a:r>
            <a:br>
              <a:rPr lang="nl-NL" sz="1800" dirty="0"/>
            </a:br>
            <a:endParaRPr lang="nl-NL" sz="18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BF3D8A-160A-603E-477F-7BFF40E30E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39552" y="1347614"/>
            <a:ext cx="8064896" cy="3456384"/>
          </a:xfrm>
        </p:spPr>
        <p:txBody>
          <a:bodyPr/>
          <a:lstStyle/>
          <a:p>
            <a:pPr marL="457200" lvl="1" indent="0">
              <a:buNone/>
            </a:pPr>
            <a:r>
              <a:rPr lang="nl-NL" sz="1400" b="1" dirty="0">
                <a:latin typeface="+mj-lt"/>
                <a:ea typeface="+mj-ea"/>
                <a:cs typeface="+mj-cs"/>
              </a:rPr>
              <a:t> </a:t>
            </a:r>
          </a:p>
          <a:p>
            <a:pPr marL="457200" lvl="1" indent="0">
              <a:buNone/>
            </a:pPr>
            <a:r>
              <a:rPr lang="nl-NL" sz="1400" b="1" dirty="0">
                <a:latin typeface="+mj-lt"/>
                <a:ea typeface="+mj-ea"/>
                <a:cs typeface="+mj-cs"/>
              </a:rPr>
              <a:t> </a:t>
            </a:r>
            <a:r>
              <a:rPr lang="nl-NL" sz="1400" dirty="0">
                <a:latin typeface="+mj-lt"/>
                <a:ea typeface="+mj-ea"/>
                <a:cs typeface="+mj-cs"/>
              </a:rPr>
              <a:t>I    algemene opmerkingen, vaker evalueren etc.</a:t>
            </a:r>
          </a:p>
          <a:p>
            <a:pPr marL="457200" lvl="1" indent="0">
              <a:buNone/>
            </a:pPr>
            <a:r>
              <a:rPr lang="nl-NL" sz="1400" dirty="0">
                <a:latin typeface="+mj-lt"/>
                <a:ea typeface="+mj-ea"/>
                <a:cs typeface="+mj-cs"/>
              </a:rPr>
              <a:t> II   zienswijzen met reactie in lijn met Bouwstenen</a:t>
            </a:r>
          </a:p>
          <a:p>
            <a:pPr marL="457200" lvl="1" indent="0">
              <a:buNone/>
            </a:pPr>
            <a:r>
              <a:rPr lang="nl-NL" sz="1400">
                <a:latin typeface="+mj-lt"/>
                <a:ea typeface="+mj-ea"/>
                <a:cs typeface="+mj-cs"/>
              </a:rPr>
              <a:t>III   zienswijzen </a:t>
            </a:r>
            <a:r>
              <a:rPr lang="nl-NL" sz="1400" dirty="0">
                <a:latin typeface="+mj-lt"/>
                <a:ea typeface="+mj-ea"/>
                <a:cs typeface="+mj-cs"/>
              </a:rPr>
              <a:t>met meer differentiatie =&gt; PHO met advies</a:t>
            </a:r>
          </a:p>
          <a:p>
            <a:pPr marL="457200" lvl="1" indent="0">
              <a:buNone/>
            </a:pPr>
            <a:r>
              <a:rPr lang="nl-NL" sz="8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</a:t>
            </a: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a.  urgentie bij </a:t>
            </a: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inwoning</a:t>
            </a: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met minderjarige kind(eren)</a:t>
            </a:r>
          </a:p>
          <a:p>
            <a:pPr marL="0" indent="0">
              <a:buNone/>
            </a:pP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               complex =&gt; blijft zoals het is </a:t>
            </a:r>
          </a:p>
          <a:p>
            <a:pPr marL="0" indent="0">
              <a:buNone/>
            </a:pP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b.  splitsing van </a:t>
            </a: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zoekwaarde</a:t>
            </a: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(bij gelijktijdig vertrek)</a:t>
            </a:r>
          </a:p>
          <a:p>
            <a:pPr marL="0" indent="0">
              <a:buNone/>
            </a:pP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               komt nauwelijks voor / lastig te controleren =&gt; blijft zoals het is </a:t>
            </a:r>
          </a:p>
          <a:p>
            <a:pPr marL="0" indent="0">
              <a:buNone/>
            </a:pP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c.  </a:t>
            </a: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overgangsregeling</a:t>
            </a: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(meenemen woonduur &lt; 2011 bij inschrijving </a:t>
            </a:r>
            <a:r>
              <a:rPr lang="nl-NL" sz="1400" dirty="0" err="1">
                <a:solidFill>
                  <a:srgbClr val="0082C2"/>
                </a:solidFill>
                <a:latin typeface="+mj-lt"/>
                <a:ea typeface="+mj-ea"/>
                <a:cs typeface="+mj-cs"/>
              </a:rPr>
              <a:t>WoningNet</a:t>
            </a: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)</a:t>
            </a:r>
          </a:p>
          <a:p>
            <a:pPr marL="0" indent="0">
              <a:buNone/>
            </a:pP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               =&gt; beperken tot huurders betaalbare woningen (nieuwe gevallen)</a:t>
            </a:r>
          </a:p>
          <a:p>
            <a:pPr marL="0" indent="0">
              <a:buNone/>
            </a:pP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d. </a:t>
            </a: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cruciale beroepen</a:t>
            </a:r>
          </a:p>
          <a:p>
            <a:pPr marL="0" indent="0">
              <a:buNone/>
            </a:pPr>
            <a:r>
              <a:rPr lang="nl-NL" sz="1400" b="1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                            </a:t>
            </a:r>
            <a:r>
              <a:rPr lang="nl-NL" sz="1400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=&gt; wordt experiment</a:t>
            </a:r>
          </a:p>
          <a:p>
            <a:pPr marL="0" indent="0">
              <a:buNone/>
            </a:pPr>
            <a:endParaRPr lang="nl-NL" sz="1400" dirty="0">
              <a:solidFill>
                <a:srgbClr val="0082C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nl-NL" dirty="0">
                <a:solidFill>
                  <a:srgbClr val="0082C2"/>
                </a:solidFill>
                <a:latin typeface="+mj-lt"/>
                <a:ea typeface="+mj-ea"/>
                <a:cs typeface="+mj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6387858"/>
      </p:ext>
    </p:extLst>
  </p:cSld>
  <p:clrMapOvr>
    <a:masterClrMapping/>
  </p:clrMapOvr>
</p:sld>
</file>

<file path=ppt/theme/theme1.xml><?xml version="1.0" encoding="utf-8"?>
<a:theme xmlns:a="http://schemas.openxmlformats.org/drawingml/2006/main" name="&lt;regio&gt;">
  <a:themeElements>
    <a:clrScheme name="REGIO GV BASIS">
      <a:dk1>
        <a:srgbClr val="052F42"/>
      </a:dk1>
      <a:lt1>
        <a:srgbClr val="FFFFFF"/>
      </a:lt1>
      <a:dk2>
        <a:srgbClr val="052F42"/>
      </a:dk2>
      <a:lt2>
        <a:srgbClr val="F2F2F2"/>
      </a:lt2>
      <a:accent1>
        <a:srgbClr val="0082C2"/>
      </a:accent1>
      <a:accent2>
        <a:srgbClr val="D1F0FF"/>
      </a:accent2>
      <a:accent3>
        <a:srgbClr val="FFFFFF"/>
      </a:accent3>
      <a:accent4>
        <a:srgbClr val="052F42"/>
      </a:accent4>
      <a:accent5>
        <a:srgbClr val="D1F0FF"/>
      </a:accent5>
      <a:accent6>
        <a:srgbClr val="0082C2"/>
      </a:accent6>
      <a:hlink>
        <a:srgbClr val="0082C2"/>
      </a:hlink>
      <a:folHlink>
        <a:srgbClr val="41C0FF"/>
      </a:folHlink>
    </a:clrScheme>
    <a:fontScheme name="Nieuwe huisstijl">
      <a:majorFont>
        <a:latin typeface="Roboto Slab"/>
        <a:ea typeface=""/>
        <a:cs typeface=""/>
      </a:majorFont>
      <a:minorFont>
        <a:latin typeface="Roboto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rgbClr val="052F42"/>
            </a:solidFill>
            <a:latin typeface="Roboto" panose="02000000000000000000" pitchFamily="2" charset="0"/>
          </a:defRPr>
        </a:defPPr>
      </a:lstStyle>
    </a:txDef>
  </a:objectDefaults>
  <a:extraClrSchemeLst>
    <a:extraClrScheme>
      <a:clrScheme name="gg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g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g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D480E951812478F6038DF2E8DC6AB" ma:contentTypeVersion="4" ma:contentTypeDescription="Een nieuw document maken." ma:contentTypeScope="" ma:versionID="5e73db706edce6815000d04e25b64bc8">
  <xsd:schema xmlns:xsd="http://www.w3.org/2001/XMLSchema" xmlns:xs="http://www.w3.org/2001/XMLSchema" xmlns:p="http://schemas.microsoft.com/office/2006/metadata/properties" xmlns:ns2="3393560b-6756-4f0e-a118-09c71f744980" xmlns:ns3="1b127627-f107-438b-af59-12e6c2fdcb95" targetNamespace="http://schemas.microsoft.com/office/2006/metadata/properties" ma:root="true" ma:fieldsID="5baebca3dff4d67f08429b2cbbb37a92" ns2:_="" ns3:_="">
    <xsd:import namespace="3393560b-6756-4f0e-a118-09c71f744980"/>
    <xsd:import namespace="1b127627-f107-438b-af59-12e6c2fdcb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93560b-6756-4f0e-a118-09c71f744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27627-f107-438b-af59-12e6c2fdcb9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653784B-B103-431B-AEF7-1CCE9A008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05B73C-E2A5-4F92-99F3-65A8120788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93560b-6756-4f0e-a118-09c71f744980"/>
    <ds:schemaRef ds:uri="1b127627-f107-438b-af59-12e6c2fdcb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7A317E-4B8B-4897-A17D-EA05D90E988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Regiopodium 12 juni - KW</Template>
  <TotalTime>2</TotalTime>
  <Words>292</Words>
  <Application>Microsoft Office PowerPoint</Application>
  <PresentationFormat>Diavoorstelling (16:9)</PresentationFormat>
  <Paragraphs>47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Trebuchet MS</vt:lpstr>
      <vt:lpstr>Segoe UI</vt:lpstr>
      <vt:lpstr>Roboto Slab</vt:lpstr>
      <vt:lpstr>Wingdings</vt:lpstr>
      <vt:lpstr>Roboto</vt:lpstr>
      <vt:lpstr>&lt;regio&gt;</vt:lpstr>
      <vt:lpstr>Regiopodium 12 juni: </vt:lpstr>
      <vt:lpstr>Proces tot nu </vt:lpstr>
      <vt:lpstr>Stappen vanaf nu</vt:lpstr>
      <vt:lpstr>PowerPoint-presentatie</vt:lpstr>
      <vt:lpstr>Zienswijzen en reacties</vt:lpstr>
      <vt:lpstr>Zienswijzen  gemeenteraden,    woningcorporaties en    huurdersorganisaties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Regiopodium 12 juni: </dc:title>
  <dc:creator>Inge Huiskers</dc:creator>
  <cp:lastModifiedBy>Inge Huiskers</cp:lastModifiedBy>
  <cp:revision>1</cp:revision>
  <dcterms:created xsi:type="dcterms:W3CDTF">2023-06-12T12:41:34Z</dcterms:created>
  <dcterms:modified xsi:type="dcterms:W3CDTF">2023-06-12T12:44:13Z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0x010100A4DD480E951812478F6038DF2E8DC6AB</vt:lpwstr>
  </property>
</Properties>
</file>