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44811F-C183-9F10-D65C-88D032209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6675A8A-62F2-357B-204C-1243A9B67F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79AA8BA-470D-0B96-D541-6C7645A90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D58F-5CAB-4BFE-82A8-D208F0FBEEF9}" type="datetimeFigureOut">
              <a:rPr lang="nl-NL" smtClean="0"/>
              <a:t>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4FF6DE6-5226-B01B-CAC3-40C2FA99A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815EF5-C600-46E0-9888-E1DA0069C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36AE-AA0F-469B-A68B-19C18F9C28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4255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1EEF08-C18C-B91D-F745-782433D0A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ABC5828-1258-E4A7-C143-4B511BBED5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DB5EC60-14B0-45FD-ED1D-C503BF3F3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D58F-5CAB-4BFE-82A8-D208F0FBEEF9}" type="datetimeFigureOut">
              <a:rPr lang="nl-NL" smtClean="0"/>
              <a:t>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898C8B-EBB3-B7BD-E41C-93176C68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9294AF5-58CC-01AB-1D57-88AED0A7B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36AE-AA0F-469B-A68B-19C18F9C28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753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5123059-F387-CCB2-53E4-8C07EEE9B6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D8DC404-F85C-6C5D-0917-D0895309D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F1F1B62-C8BC-24A7-F87C-71DC68581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D58F-5CAB-4BFE-82A8-D208F0FBEEF9}" type="datetimeFigureOut">
              <a:rPr lang="nl-NL" smtClean="0"/>
              <a:t>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BF0A78-14AE-78B7-084E-97D10599C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09729F-B544-11F4-AE33-6A245FAC7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36AE-AA0F-469B-A68B-19C18F9C28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7945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5BF2CA-7D59-6626-3AFC-148CD247B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0C054D-B9C0-6C5B-FC8B-4D6F511DA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2FE87C-1503-2DB8-1D9E-FFF991BFE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D58F-5CAB-4BFE-82A8-D208F0FBEEF9}" type="datetimeFigureOut">
              <a:rPr lang="nl-NL" smtClean="0"/>
              <a:t>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6CF7CBD-0A4D-CFCF-0D49-0CFA18672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2B7B1A5-4BAD-38B4-AB5B-670699B8F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36AE-AA0F-469B-A68B-19C18F9C28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1390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EDA3F0-280C-94E1-4121-942632EDE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F8FC22-9E6A-5073-CE0D-FE023324D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7CB3F9E-2AB6-F499-6816-0B7CF2F85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D58F-5CAB-4BFE-82A8-D208F0FBEEF9}" type="datetimeFigureOut">
              <a:rPr lang="nl-NL" smtClean="0"/>
              <a:t>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168395-BD6A-FC4F-390F-ADD657BFD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C88B13-0383-3359-27EF-55F782A5A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36AE-AA0F-469B-A68B-19C18F9C28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894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FD49A8-40D6-582B-AB17-0E1B6C3CF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B291C5-4035-DABC-0CA7-E9D69237E2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7B88087-1030-1F8C-210C-E1081F31C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D848B26-1DBC-394D-0886-454A87215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D58F-5CAB-4BFE-82A8-D208F0FBEEF9}" type="datetimeFigureOut">
              <a:rPr lang="nl-NL" smtClean="0"/>
              <a:t>9-6-2023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49BEB9F-C55F-6A79-4099-49CD70C48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5B0DCC5-FAB8-ADF8-8E8D-3135048E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36AE-AA0F-469B-A68B-19C18F9C28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005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EC0EC-2678-2E0B-A636-C0FCAEF47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56672B6-116F-7A75-005B-70E20A08F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0ED74E-11ED-B4C3-92C1-CCF81D66BB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60A445B-7A32-D396-951E-AEE3BC7198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86D94CA-8C6E-4E5D-D485-6D87FF34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6AA06B1-66B2-FCC4-72CF-17EAD9632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D58F-5CAB-4BFE-82A8-D208F0FBEEF9}" type="datetimeFigureOut">
              <a:rPr lang="nl-NL" smtClean="0"/>
              <a:t>9-6-2023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1BD17E4-FB45-1F4A-A47D-9714DC7A4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7721CFB-8E30-8D3B-6AA3-EB37B257B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36AE-AA0F-469B-A68B-19C18F9C28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785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46B34C-A74E-9D14-8261-590B324CD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38F0C46-4419-7D32-3C90-25A9D631C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D58F-5CAB-4BFE-82A8-D208F0FBEEF9}" type="datetimeFigureOut">
              <a:rPr lang="nl-NL" smtClean="0"/>
              <a:t>9-6-2023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C50E6E0-B1A9-D4D9-52AB-BDE344A75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44429A3-D0C9-ECCD-01EC-0C7878F4D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36AE-AA0F-469B-A68B-19C18F9C28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1826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FA84B45-BB47-539E-7890-EDD5D04ED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D58F-5CAB-4BFE-82A8-D208F0FBEEF9}" type="datetimeFigureOut">
              <a:rPr lang="nl-NL" smtClean="0"/>
              <a:t>9-6-2023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CAE8D1F-3077-0503-8D8C-87BFCFC90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11C7A3E-0219-C4D4-4A07-BE63013FF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36AE-AA0F-469B-A68B-19C18F9C28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06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03C56-DEFC-04F2-51AF-D62FF1FFE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07C109-B55A-FCAE-A3F7-2E21E9AA3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B15B06F-4C8C-B46A-5684-3303F0EE07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2ECAD39-789E-4F52-F7A1-E5CCFC558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D58F-5CAB-4BFE-82A8-D208F0FBEEF9}" type="datetimeFigureOut">
              <a:rPr lang="nl-NL" smtClean="0"/>
              <a:t>9-6-2023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4EDD41E-FA29-CD4B-8822-321050924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DDB5EA8-BCA7-0DC2-6EEB-F760677F2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36AE-AA0F-469B-A68B-19C18F9C28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649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5C69F0-C203-E05D-6A85-FB0818569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C0F9E23-8B81-8091-CDA0-A9300A7B9E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BC03ADB-C43F-E8CE-0178-1BD67DB96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92B55D6-9658-77A8-FD09-A97386CFF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D58F-5CAB-4BFE-82A8-D208F0FBEEF9}" type="datetimeFigureOut">
              <a:rPr lang="nl-NL" smtClean="0"/>
              <a:t>9-6-2023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5456A91-00DA-9521-5E00-77C9C393D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9C811CC-A3BF-D99C-3AFE-A0A8F9BC6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36AE-AA0F-469B-A68B-19C18F9C28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990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4E16A4A-A519-55B8-6C3A-5FA97AB82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5F36439-9ACF-2CBC-11CD-4CA9DF981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087F8BB-FBAD-F0D9-A497-033977979C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BD58F-5CAB-4BFE-82A8-D208F0FBEEF9}" type="datetimeFigureOut">
              <a:rPr lang="nl-NL" smtClean="0"/>
              <a:t>9-6-2023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BE89F8-1EA8-25D4-DC1D-991E0BBC69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3D1FB17-8C3E-EDC9-CE16-C2DF1B339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036AE-AA0F-469B-A68B-19C18F9C28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247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ABBED3C-A574-9CC9-F1B8-C389A061B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2" y="639193"/>
            <a:ext cx="4028368" cy="3573516"/>
          </a:xfrm>
        </p:spPr>
        <p:txBody>
          <a:bodyPr>
            <a:normAutofit/>
          </a:bodyPr>
          <a:lstStyle/>
          <a:p>
            <a:pPr algn="l"/>
            <a:r>
              <a:rPr lang="nl-NL" sz="4400" dirty="0"/>
              <a:t>Voorrang voor cruciale beroepsgroepen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F705E16-5446-C2E0-DFCC-739E87ACA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82" y="4631161"/>
            <a:ext cx="3571810" cy="1559327"/>
          </a:xfrm>
        </p:spPr>
        <p:txBody>
          <a:bodyPr>
            <a:normAutofit/>
          </a:bodyPr>
          <a:lstStyle/>
          <a:p>
            <a:pPr algn="l"/>
            <a:r>
              <a:rPr lang="nl-NL" dirty="0"/>
              <a:t>Voorstel voor experiment vanuit Hilversum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 descr="Afbeelding met kleding, schoeisel, persoon, ziekenhuiskamer&#10;&#10;Automatisch gegenereerde beschrijving">
            <a:extLst>
              <a:ext uri="{FF2B5EF4-FFF2-40B4-BE49-F238E27FC236}">
                <a16:creationId xmlns:a16="http://schemas.microsoft.com/office/drawing/2014/main" id="{A13CF64A-B905-5CF6-4F71-965DB9D206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623" y="640080"/>
            <a:ext cx="6453962" cy="555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682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EF32DB1-32AD-9FC3-3CDA-B7E7BB19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sz="5400" dirty="0"/>
              <a:t>Waarom dit voorstel?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AC6D5D-ECBC-296F-87BC-89E8A9147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Onderwijzers, zorgmedewerkers en politieagenten zijn van groot belang.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Steeds moeilijker om vacatures te vervullen.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Vooral starters en parttimers kunnen geen woning vinden.</a:t>
            </a:r>
            <a:endParaRPr lang="nl-NL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Regeling wordt al in het land toegepast.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 is zelfs onder woningzoekenden draagvlak voor de </a:t>
            </a:r>
            <a:r>
              <a:rPr lang="nl-NL" sz="2200" dirty="0">
                <a:ea typeface="Calibri" panose="020F0502020204030204" pitchFamily="34" charset="0"/>
                <a:cs typeface="Times New Roman" panose="02020603050405020304" pitchFamily="18" charset="0"/>
              </a:rPr>
              <a:t>regeling.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200" dirty="0">
                <a:ea typeface="Calibri" panose="020F0502020204030204" pitchFamily="34" charset="0"/>
                <a:cs typeface="Times New Roman" panose="02020603050405020304" pitchFamily="18" charset="0"/>
              </a:rPr>
              <a:t>In coalitieakkoord.</a:t>
            </a:r>
          </a:p>
          <a:p>
            <a:pPr marL="457200" indent="-457200">
              <a:buFont typeface="+mj-lt"/>
              <a:buAutoNum type="arabicPeriod"/>
            </a:pP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2217273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4D26D51-5B10-6F52-88F5-EA4F16167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365125"/>
            <a:ext cx="6986015" cy="1776484"/>
          </a:xfrm>
        </p:spPr>
        <p:txBody>
          <a:bodyPr anchor="b">
            <a:normAutofit/>
          </a:bodyPr>
          <a:lstStyle/>
          <a:p>
            <a:r>
              <a:rPr lang="nl-NL" sz="5400"/>
              <a:t>Kernpunten experiment</a:t>
            </a:r>
          </a:p>
        </p:txBody>
      </p:sp>
      <p:pic>
        <p:nvPicPr>
          <p:cNvPr id="9" name="Graphic 8" descr="Onderzoek met effen opvulling">
            <a:extLst>
              <a:ext uri="{FF2B5EF4-FFF2-40B4-BE49-F238E27FC236}">
                <a16:creationId xmlns:a16="http://schemas.microsoft.com/office/drawing/2014/main" id="{7BAAA514-60BB-BC09-6F58-4F298B7656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02243" y="4959135"/>
            <a:ext cx="1233873" cy="1233873"/>
          </a:xfrm>
          <a:prstGeom prst="rect">
            <a:avLst/>
          </a:prstGeom>
        </p:spPr>
      </p:pic>
      <p:sp>
        <p:nvSpPr>
          <p:cNvPr id="16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4508C0-CEA2-D212-8976-3F887CEFC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2504819"/>
            <a:ext cx="8159877" cy="422935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sz="2300" dirty="0"/>
              <a:t>Jaarlijks worden maximaal 30 sociale huurwoningen in Hilversum met voorrang aangeboden voor starters werkzaam in de gemeente Hilversum met een cruciaal beroep in de zorg, onderwijs en politie.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300" dirty="0"/>
              <a:t>De uitvoering wordt belegd bij het Urgentiebureau Gooi en Vechtstreek in samenwerking met </a:t>
            </a:r>
            <a:r>
              <a:rPr lang="nl-NL" sz="2300" dirty="0" err="1"/>
              <a:t>WoningNet</a:t>
            </a:r>
            <a:r>
              <a:rPr lang="nl-NL" sz="2300" dirty="0"/>
              <a:t> en de corporaties.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300" dirty="0"/>
              <a:t>De werking van het experiment wordt tussentijds geëvalueerd, zodat we kunnen bijsturen op basis van daadwerkelijke behoefte en ervaringen in de uitvoering.</a:t>
            </a:r>
          </a:p>
          <a:p>
            <a:endParaRPr lang="nl-NL" sz="2200" dirty="0"/>
          </a:p>
        </p:txBody>
      </p:sp>
      <p:pic>
        <p:nvPicPr>
          <p:cNvPr id="5" name="Graphic 4" descr="Huis met effen opvulling">
            <a:extLst>
              <a:ext uri="{FF2B5EF4-FFF2-40B4-BE49-F238E27FC236}">
                <a16:creationId xmlns:a16="http://schemas.microsoft.com/office/drawing/2014/main" id="{7062965F-89C9-80BC-58D6-433160046D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95691" y="2195127"/>
            <a:ext cx="1233873" cy="1233873"/>
          </a:xfrm>
          <a:prstGeom prst="rect">
            <a:avLst/>
          </a:prstGeom>
        </p:spPr>
      </p:pic>
      <p:pic>
        <p:nvPicPr>
          <p:cNvPr id="7" name="Graphic 6" descr="Callcenter met effen opvulling">
            <a:extLst>
              <a:ext uri="{FF2B5EF4-FFF2-40B4-BE49-F238E27FC236}">
                <a16:creationId xmlns:a16="http://schemas.microsoft.com/office/drawing/2014/main" id="{7D5BE7B1-AF20-57B9-A344-CAABF0B274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63801" y="3577131"/>
            <a:ext cx="1233873" cy="1233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122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2214914-D9EC-615D-E085-0687FD4E2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sz="5400" dirty="0"/>
              <a:t>Criteria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DBE912-FDC3-D0A9-015E-F518E67D6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77621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000" dirty="0"/>
              <a:t>Werkzaam in de zorg, politie of onderwijs en dan in de uitvoering.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000" dirty="0"/>
              <a:t>In loondienst in de gemeente Hilversum.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000" dirty="0"/>
              <a:t>Ingeschreven in </a:t>
            </a:r>
            <a:r>
              <a:rPr lang="nl-NL" sz="2000" dirty="0" err="1"/>
              <a:t>WoningNet</a:t>
            </a:r>
            <a:r>
              <a:rPr lang="nl-NL" sz="2000" dirty="0"/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000" dirty="0"/>
              <a:t>Eén van deze woonsituaties is van toepassing: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nl-NL" sz="2000" dirty="0"/>
              <a:t>Tijdelijk huurcontract loopt af en daarom moet diegene binnen 1 jaar de woonruimte verlaten.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nl-NL" sz="2000" dirty="0"/>
              <a:t>Beschikt enkel over woonruimte gelegen buiten de regio Gooi en Vechtstreek, waarbij afstand tot werk minimaal 15 km hemelsbreed is;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nl-NL" sz="2000" dirty="0"/>
              <a:t>Heeft geen zelfstandige woonruimte. Zelfstandig betekent met eigen voordeur, keuken, toilet en badkamer.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000" dirty="0"/>
              <a:t>De werkgever ondersteunt (ook financieel) de aanvraag.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000" dirty="0"/>
              <a:t>Beschikt over een vast contract voor minimaal 19 uur per week. Of een contract voor minimaal 1 jaar voor minimaal 19 uur per week, met de intentie om daarna in vaste dienst te treden.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138791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2214914-D9EC-615D-E085-0687FD4E2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sz="5400" dirty="0"/>
              <a:t>Vervolg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DBE912-FDC3-D0A9-015E-F518E67D6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7762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000" dirty="0"/>
              <a:t>PFHO Bouwen &amp; Wonen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000" dirty="0"/>
              <a:t>Ingangsdatum 1 januari 2024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nl-NL" sz="2000" dirty="0"/>
              <a:t>Evaluatiemomenten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99541009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279</Words>
  <Application>Microsoft Office PowerPoint</Application>
  <PresentationFormat>Breedbeeld</PresentationFormat>
  <Paragraphs>27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Kantoorthema</vt:lpstr>
      <vt:lpstr>Voorrang voor cruciale beroepsgroepen</vt:lpstr>
      <vt:lpstr>Waarom dit voorstel?</vt:lpstr>
      <vt:lpstr>Kernpunten experiment</vt:lpstr>
      <vt:lpstr>Criteria</vt:lpstr>
      <vt:lpstr>Vervolg</vt:lpstr>
    </vt:vector>
  </TitlesOfParts>
  <Company>Gemeente Hilversum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Voorrang voor cruciale beroepsgroepen</dc:title>
  <dc:creator>Heer, Rozemarijn de</dc:creator>
  <cp:lastModifiedBy>Heer, Rozemarijn de</cp:lastModifiedBy>
  <cp:revision>5</cp:revision>
  <dcterms:created xsi:type="dcterms:W3CDTF">2023-06-02T09:32:53Z</dcterms:created>
  <dcterms:modified xsi:type="dcterms:W3CDTF">2023-06-09T07:50:39Z</dcterms:modified>
</cp:coreProperties>
</file>