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4"/>
    <p:sldMasterId id="2147483656" r:id="rId5"/>
  </p:sldMasterIdLst>
  <p:notesMasterIdLst>
    <p:notesMasterId r:id="rId23"/>
  </p:notesMasterIdLst>
  <p:handoutMasterIdLst>
    <p:handoutMasterId r:id="rId24"/>
  </p:handoutMasterIdLst>
  <p:sldIdLst>
    <p:sldId id="319" r:id="rId6"/>
    <p:sldId id="314" r:id="rId7"/>
    <p:sldId id="309" r:id="rId8"/>
    <p:sldId id="316" r:id="rId9"/>
    <p:sldId id="300" r:id="rId10"/>
    <p:sldId id="290" r:id="rId11"/>
    <p:sldId id="312" r:id="rId12"/>
    <p:sldId id="304" r:id="rId13"/>
    <p:sldId id="305" r:id="rId14"/>
    <p:sldId id="260" r:id="rId15"/>
    <p:sldId id="301" r:id="rId16"/>
    <p:sldId id="262" r:id="rId17"/>
    <p:sldId id="311" r:id="rId18"/>
    <p:sldId id="261" r:id="rId19"/>
    <p:sldId id="310" r:id="rId20"/>
    <p:sldId id="308" r:id="rId21"/>
    <p:sldId id="258" r:id="rId22"/>
  </p:sldIdLst>
  <p:sldSz cx="9144000" cy="5143500" type="screen16x9"/>
  <p:notesSz cx="6808788" cy="9940925"/>
  <p:embeddedFontLst>
    <p:embeddedFont>
      <p:font typeface="Roboto" panose="02000000000000000000" pitchFamily="2" charset="0"/>
      <p:regular r:id="rId25"/>
      <p:bold r:id="rId26"/>
      <p:italic r:id="rId27"/>
      <p:boldItalic r:id="rId28"/>
    </p:embeddedFont>
    <p:embeddedFont>
      <p:font typeface="Roboto Slab" pitchFamily="2" charset="0"/>
      <p:regular r:id="rId29"/>
      <p:bold r:id="rId30"/>
    </p:embeddedFont>
    <p:embeddedFont>
      <p:font typeface="Segoe UI" panose="020B0502040204020203" pitchFamily="34"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Lst>
  <p:defaultTextStyle>
    <a:defPPr>
      <a:defRPr lang="nl-NL"/>
    </a:defPPr>
    <a:lvl1pPr algn="l" rtl="0" fontAlgn="base">
      <a:spcBef>
        <a:spcPct val="0"/>
      </a:spcBef>
      <a:spcAft>
        <a:spcPct val="0"/>
      </a:spcAft>
      <a:defRPr sz="1400" kern="1200">
        <a:solidFill>
          <a:schemeClr val="tx1"/>
        </a:solidFill>
        <a:latin typeface="Trebuchet MS" pitchFamily="34" charset="0"/>
        <a:ea typeface="+mn-ea"/>
        <a:cs typeface="+mn-cs"/>
      </a:defRPr>
    </a:lvl1pPr>
    <a:lvl2pPr marL="457200" algn="l" rtl="0" fontAlgn="base">
      <a:spcBef>
        <a:spcPct val="0"/>
      </a:spcBef>
      <a:spcAft>
        <a:spcPct val="0"/>
      </a:spcAft>
      <a:defRPr sz="1400" kern="1200">
        <a:solidFill>
          <a:schemeClr val="tx1"/>
        </a:solidFill>
        <a:latin typeface="Trebuchet MS" pitchFamily="34" charset="0"/>
        <a:ea typeface="+mn-ea"/>
        <a:cs typeface="+mn-cs"/>
      </a:defRPr>
    </a:lvl2pPr>
    <a:lvl3pPr marL="914400" algn="l" rtl="0" fontAlgn="base">
      <a:spcBef>
        <a:spcPct val="0"/>
      </a:spcBef>
      <a:spcAft>
        <a:spcPct val="0"/>
      </a:spcAft>
      <a:defRPr sz="1400" kern="1200">
        <a:solidFill>
          <a:schemeClr val="tx1"/>
        </a:solidFill>
        <a:latin typeface="Trebuchet MS" pitchFamily="34" charset="0"/>
        <a:ea typeface="+mn-ea"/>
        <a:cs typeface="+mn-cs"/>
      </a:defRPr>
    </a:lvl3pPr>
    <a:lvl4pPr marL="1371600" algn="l" rtl="0" fontAlgn="base">
      <a:spcBef>
        <a:spcPct val="0"/>
      </a:spcBef>
      <a:spcAft>
        <a:spcPct val="0"/>
      </a:spcAft>
      <a:defRPr sz="1400" kern="1200">
        <a:solidFill>
          <a:schemeClr val="tx1"/>
        </a:solidFill>
        <a:latin typeface="Trebuchet MS" pitchFamily="34" charset="0"/>
        <a:ea typeface="+mn-ea"/>
        <a:cs typeface="+mn-cs"/>
      </a:defRPr>
    </a:lvl4pPr>
    <a:lvl5pPr marL="1828800" algn="l" rtl="0" fontAlgn="base">
      <a:spcBef>
        <a:spcPct val="0"/>
      </a:spcBef>
      <a:spcAft>
        <a:spcPct val="0"/>
      </a:spcAft>
      <a:defRPr sz="1400" kern="1200">
        <a:solidFill>
          <a:schemeClr val="tx1"/>
        </a:solidFill>
        <a:latin typeface="Trebuchet MS" pitchFamily="34" charset="0"/>
        <a:ea typeface="+mn-ea"/>
        <a:cs typeface="+mn-cs"/>
      </a:defRPr>
    </a:lvl5pPr>
    <a:lvl6pPr marL="2286000" algn="l" defTabSz="914400" rtl="0" eaLnBrk="1" latinLnBrk="0" hangingPunct="1">
      <a:defRPr sz="1400" kern="1200">
        <a:solidFill>
          <a:schemeClr val="tx1"/>
        </a:solidFill>
        <a:latin typeface="Trebuchet MS" pitchFamily="34" charset="0"/>
        <a:ea typeface="+mn-ea"/>
        <a:cs typeface="+mn-cs"/>
      </a:defRPr>
    </a:lvl6pPr>
    <a:lvl7pPr marL="2743200" algn="l" defTabSz="914400" rtl="0" eaLnBrk="1" latinLnBrk="0" hangingPunct="1">
      <a:defRPr sz="1400" kern="1200">
        <a:solidFill>
          <a:schemeClr val="tx1"/>
        </a:solidFill>
        <a:latin typeface="Trebuchet MS" pitchFamily="34" charset="0"/>
        <a:ea typeface="+mn-ea"/>
        <a:cs typeface="+mn-cs"/>
      </a:defRPr>
    </a:lvl7pPr>
    <a:lvl8pPr marL="3200400" algn="l" defTabSz="914400" rtl="0" eaLnBrk="1" latinLnBrk="0" hangingPunct="1">
      <a:defRPr sz="1400" kern="1200">
        <a:solidFill>
          <a:schemeClr val="tx1"/>
        </a:solidFill>
        <a:latin typeface="Trebuchet MS" pitchFamily="34" charset="0"/>
        <a:ea typeface="+mn-ea"/>
        <a:cs typeface="+mn-cs"/>
      </a:defRPr>
    </a:lvl8pPr>
    <a:lvl9pPr marL="3657600" algn="l" defTabSz="914400" rtl="0" eaLnBrk="1" latinLnBrk="0" hangingPunct="1">
      <a:defRPr sz="1400"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F42"/>
    <a:srgbClr val="005493"/>
    <a:srgbClr val="0082C2"/>
    <a:srgbClr val="FFFFFF"/>
    <a:srgbClr val="0090D3"/>
    <a:srgbClr val="C00434"/>
    <a:srgbClr val="B0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howGuides="1">
      <p:cViewPr varScale="1">
        <p:scale>
          <a:sx n="109" d="100"/>
          <a:sy n="109" d="100"/>
        </p:scale>
        <p:origin x="734" y="82"/>
      </p:cViewPr>
      <p:guideLst>
        <p:guide orient="horz" pos="1620"/>
        <p:guide pos="2880"/>
      </p:guideLst>
    </p:cSldViewPr>
  </p:slideViewPr>
  <p:notesTextViewPr>
    <p:cViewPr>
      <p:scale>
        <a:sx n="1" d="1"/>
        <a:sy n="1" d="1"/>
      </p:scale>
      <p:origin x="0" y="0"/>
    </p:cViewPr>
  </p:notesTextViewPr>
  <p:notesViewPr>
    <p:cSldViewPr showGuides="1">
      <p:cViewPr varScale="1">
        <p:scale>
          <a:sx n="97" d="100"/>
          <a:sy n="97" d="100"/>
        </p:scale>
        <p:origin x="-3582"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nl-NL" dirty="0">
              <a:latin typeface="Roboto" panose="02000000000000000000" pitchFamily="2" charset="0"/>
            </a:endParaRPr>
          </a:p>
        </p:txBody>
      </p:sp>
      <p:sp>
        <p:nvSpPr>
          <p:cNvPr id="3" name="Tijdelijke aanduiding voor datum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BD23BB30-966E-48A2-8CE4-3A9D8917EE06}" type="datetimeFigureOut">
              <a:rPr lang="nl-NL" smtClean="0">
                <a:latin typeface="Roboto" panose="02000000000000000000" pitchFamily="2" charset="0"/>
              </a:rPr>
              <a:t>4-4-2023</a:t>
            </a:fld>
            <a:endParaRPr lang="nl-NL" dirty="0">
              <a:latin typeface="Roboto" panose="02000000000000000000" pitchFamily="2" charset="0"/>
            </a:endParaRPr>
          </a:p>
        </p:txBody>
      </p:sp>
      <p:sp>
        <p:nvSpPr>
          <p:cNvPr id="4" name="Tijdelijke aanduiding voor voettekst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nl-NL" dirty="0">
              <a:latin typeface="Roboto" panose="02000000000000000000" pitchFamily="2" charset="0"/>
            </a:endParaRPr>
          </a:p>
        </p:txBody>
      </p:sp>
      <p:sp>
        <p:nvSpPr>
          <p:cNvPr id="5" name="Tijdelijke aanduiding voor dianumm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58B82489-8B59-47F7-8EA2-3840969B75CD}" type="slidenum">
              <a:rPr lang="nl-NL" smtClean="0">
                <a:latin typeface="Roboto" panose="02000000000000000000" pitchFamily="2" charset="0"/>
              </a:rPr>
              <a:t>‹nr.›</a:t>
            </a:fld>
            <a:endParaRPr lang="nl-NL" dirty="0">
              <a:latin typeface="Roboto" panose="02000000000000000000" pitchFamily="2" charset="0"/>
            </a:endParaRPr>
          </a:p>
        </p:txBody>
      </p:sp>
    </p:spTree>
    <p:extLst>
      <p:ext uri="{BB962C8B-B14F-4D97-AF65-F5344CB8AC3E}">
        <p14:creationId xmlns:p14="http://schemas.microsoft.com/office/powerpoint/2010/main" val="37661068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atin typeface="Roboto" panose="02000000000000000000" pitchFamily="2" charset="0"/>
              </a:defRPr>
            </a:lvl1pPr>
          </a:lstStyle>
          <a:p>
            <a:endParaRPr lang="nl-NL" dirty="0"/>
          </a:p>
        </p:txBody>
      </p:sp>
      <p:sp>
        <p:nvSpPr>
          <p:cNvPr id="3" name="Tijdelijke aanduiding voor datum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atin typeface="Roboto" panose="02000000000000000000" pitchFamily="2" charset="0"/>
              </a:defRPr>
            </a:lvl1pPr>
          </a:lstStyle>
          <a:p>
            <a:fld id="{420242FF-6F79-49C7-8FA5-F56795C84494}" type="datetimeFigureOut">
              <a:rPr lang="nl-NL" smtClean="0"/>
              <a:pPr/>
              <a:t>4-4-2023</a:t>
            </a:fld>
            <a:endParaRPr lang="nl-NL" dirty="0"/>
          </a:p>
        </p:txBody>
      </p:sp>
      <p:sp>
        <p:nvSpPr>
          <p:cNvPr id="4" name="Tijdelijke aanduiding voor dia-afbeelding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nl-NL" dirty="0"/>
          </a:p>
        </p:txBody>
      </p:sp>
      <p:sp>
        <p:nvSpPr>
          <p:cNvPr id="7" name="Tijdelijke aanduiding voor dianumm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atin typeface="Roboto" panose="02000000000000000000" pitchFamily="2" charset="0"/>
              </a:defRPr>
            </a:lvl1pPr>
          </a:lstStyle>
          <a:p>
            <a:fld id="{DC0F466D-B6CF-41B2-9E0E-F4E03AD6D9E4}" type="slidenum">
              <a:rPr lang="nl-NL" smtClean="0"/>
              <a:pPr/>
              <a:t>‹nr.›</a:t>
            </a:fld>
            <a:endParaRPr lang="nl-NL" dirty="0"/>
          </a:p>
        </p:txBody>
      </p:sp>
    </p:spTree>
    <p:extLst>
      <p:ext uri="{BB962C8B-B14F-4D97-AF65-F5344CB8AC3E}">
        <p14:creationId xmlns:p14="http://schemas.microsoft.com/office/powerpoint/2010/main" val="275755104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19672" y="2859782"/>
            <a:ext cx="6984776" cy="810815"/>
          </a:xfrm>
        </p:spPr>
        <p:txBody>
          <a:bodyPr/>
          <a:lstStyle>
            <a:lvl1pPr marL="0" indent="0">
              <a:buFontTx/>
              <a:buNone/>
              <a:defRPr sz="2200" i="0">
                <a:solidFill>
                  <a:srgbClr val="052F42"/>
                </a:solidFill>
                <a:latin typeface="+mn-lt"/>
              </a:defRPr>
            </a:lvl1pPr>
          </a:lstStyle>
          <a:p>
            <a:pPr lvl="0"/>
            <a:r>
              <a:rPr lang="nl-NL" noProof="0"/>
              <a:t>Klikken om de ondertitelstijl van het model te bewerken</a:t>
            </a:r>
            <a:endParaRPr lang="nl-NL" noProof="0" dirty="0"/>
          </a:p>
        </p:txBody>
      </p:sp>
      <p:sp>
        <p:nvSpPr>
          <p:cNvPr id="2" name="Titel 1"/>
          <p:cNvSpPr>
            <a:spLocks noGrp="1"/>
          </p:cNvSpPr>
          <p:nvPr>
            <p:ph type="title"/>
          </p:nvPr>
        </p:nvSpPr>
        <p:spPr>
          <a:xfrm>
            <a:off x="1619672" y="1834653"/>
            <a:ext cx="6984776" cy="863204"/>
          </a:xfrm>
        </p:spPr>
        <p:txBody>
          <a:bodyPr/>
          <a:lstStyle>
            <a:lvl1pPr>
              <a:defRPr sz="3600">
                <a:solidFill>
                  <a:srgbClr val="0082C2"/>
                </a:solidFill>
              </a:defRPr>
            </a:lvl1pPr>
          </a:lstStyle>
          <a:p>
            <a:r>
              <a:rPr lang="nl-NL"/>
              <a:t>Klik om stijl te bewerken</a:t>
            </a:r>
            <a:endParaRPr lang="nl-NL" dirty="0"/>
          </a:p>
        </p:txBody>
      </p:sp>
      <p:pic>
        <p:nvPicPr>
          <p:cNvPr id="5" name="Afbeelding 4">
            <a:extLst>
              <a:ext uri="{FF2B5EF4-FFF2-40B4-BE49-F238E27FC236}">
                <a16:creationId xmlns:a16="http://schemas.microsoft.com/office/drawing/2014/main"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411510"/>
            <a:ext cx="3457572" cy="752572"/>
          </a:xfrm>
          <a:prstGeom prst="rect">
            <a:avLst/>
          </a:prstGeom>
        </p:spPr>
      </p:pic>
      <p:sp>
        <p:nvSpPr>
          <p:cNvPr id="6" name="Rechthoek 5"/>
          <p:cNvSpPr/>
          <p:nvPr userDrawn="1"/>
        </p:nvSpPr>
        <p:spPr>
          <a:xfrm>
            <a:off x="8460432" y="4803998"/>
            <a:ext cx="360040" cy="28803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nl-NL" sz="1000" b="0" dirty="0">
                <a:solidFill>
                  <a:schemeClr val="bg1"/>
                </a:solidFill>
                <a:latin typeface="+mj-lt"/>
              </a:rPr>
              <a:t>Regio Gooi en Vechtstreek</a:t>
            </a:r>
          </a:p>
        </p:txBody>
      </p:sp>
      <p:pic>
        <p:nvPicPr>
          <p:cNvPr id="11" name="Afbeelding 10">
            <a:extLst>
              <a:ext uri="{FF2B5EF4-FFF2-40B4-BE49-F238E27FC236}">
                <a16:creationId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Tree>
    <p:extLst>
      <p:ext uri="{BB962C8B-B14F-4D97-AF65-F5344CB8AC3E}">
        <p14:creationId xmlns:p14="http://schemas.microsoft.com/office/powerpoint/2010/main" val="34858180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nl-NL" sz="1000" b="0" dirty="0">
                <a:solidFill>
                  <a:schemeClr val="bg1"/>
                </a:solidFill>
                <a:latin typeface="+mj-lt"/>
              </a:rPr>
              <a:t>Regio Gooi en Vechtstreek</a:t>
            </a:r>
          </a:p>
        </p:txBody>
      </p:sp>
      <p:pic>
        <p:nvPicPr>
          <p:cNvPr id="13" name="Afbeelding 12">
            <a:extLst>
              <a:ext uri="{FF2B5EF4-FFF2-40B4-BE49-F238E27FC236}">
                <a16:creationId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9" name="Rectangle 3">
            <a:extLst>
              <a:ext uri="{FF2B5EF4-FFF2-40B4-BE49-F238E27FC236}">
                <a16:creationId xmlns:a16="http://schemas.microsoft.com/office/drawing/2014/main"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76002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19672" y="2859782"/>
            <a:ext cx="6984776" cy="810815"/>
          </a:xfrm>
        </p:spPr>
        <p:txBody>
          <a:bodyPr/>
          <a:lstStyle>
            <a:lvl1pPr marL="0" indent="0">
              <a:buFontTx/>
              <a:buNone/>
              <a:defRPr sz="2200" i="0">
                <a:solidFill>
                  <a:srgbClr val="052F42"/>
                </a:solidFill>
                <a:latin typeface="+mn-lt"/>
              </a:defRPr>
            </a:lvl1pPr>
          </a:lstStyle>
          <a:p>
            <a:pPr lvl="0"/>
            <a:r>
              <a:rPr lang="nl-NL" noProof="0"/>
              <a:t>Klik om de ondertitelstijl van het model te bewerken</a:t>
            </a:r>
            <a:endParaRPr lang="nl-NL" noProof="0" dirty="0"/>
          </a:p>
        </p:txBody>
      </p:sp>
      <p:sp>
        <p:nvSpPr>
          <p:cNvPr id="2" name="Titel 1"/>
          <p:cNvSpPr>
            <a:spLocks noGrp="1"/>
          </p:cNvSpPr>
          <p:nvPr>
            <p:ph type="title"/>
          </p:nvPr>
        </p:nvSpPr>
        <p:spPr>
          <a:xfrm>
            <a:off x="1619672" y="1834653"/>
            <a:ext cx="6984776" cy="863204"/>
          </a:xfrm>
        </p:spPr>
        <p:txBody>
          <a:bodyPr/>
          <a:lstStyle>
            <a:lvl1pPr>
              <a:defRPr sz="3600">
                <a:solidFill>
                  <a:srgbClr val="0082C2"/>
                </a:solidFill>
              </a:defRPr>
            </a:lvl1pPr>
          </a:lstStyle>
          <a:p>
            <a:r>
              <a:rPr lang="nl-NL"/>
              <a:t>Klik om de stijl te bewerken</a:t>
            </a:r>
            <a:endParaRPr lang="nl-NL" dirty="0"/>
          </a:p>
        </p:txBody>
      </p:sp>
      <p:pic>
        <p:nvPicPr>
          <p:cNvPr id="5" name="Afbeelding 4">
            <a:extLst>
              <a:ext uri="{FF2B5EF4-FFF2-40B4-BE49-F238E27FC236}">
                <a16:creationId xmlns:a16="http://schemas.microsoft.com/office/drawing/2014/main"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411510"/>
            <a:ext cx="3457572" cy="752572"/>
          </a:xfrm>
          <a:prstGeom prst="rect">
            <a:avLst/>
          </a:prstGeom>
        </p:spPr>
      </p:pic>
      <p:sp>
        <p:nvSpPr>
          <p:cNvPr id="6" name="Rechthoek 5"/>
          <p:cNvSpPr/>
          <p:nvPr userDrawn="1"/>
        </p:nvSpPr>
        <p:spPr>
          <a:xfrm>
            <a:off x="8460432" y="4803998"/>
            <a:ext cx="360040" cy="28803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3313706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nl-NL" sz="1000" b="0" dirty="0">
                <a:solidFill>
                  <a:schemeClr val="bg1"/>
                </a:solidFill>
                <a:latin typeface="+mj-lt"/>
              </a:rPr>
              <a:t>Regio Gooi en Vechtstreek</a:t>
            </a:r>
          </a:p>
        </p:txBody>
      </p:sp>
      <p:pic>
        <p:nvPicPr>
          <p:cNvPr id="11" name="Afbeelding 10">
            <a:extLst>
              <a:ext uri="{FF2B5EF4-FFF2-40B4-BE49-F238E27FC236}">
                <a16:creationId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16" b="324"/>
          <a:stretch/>
        </p:blipFill>
        <p:spPr>
          <a:xfrm>
            <a:off x="251520" y="4731990"/>
            <a:ext cx="793027" cy="411510"/>
          </a:xfrm>
          <a:prstGeom prst="rect">
            <a:avLst/>
          </a:prstGeom>
        </p:spPr>
      </p:pic>
    </p:spTree>
    <p:extLst>
      <p:ext uri="{BB962C8B-B14F-4D97-AF65-F5344CB8AC3E}">
        <p14:creationId xmlns:p14="http://schemas.microsoft.com/office/powerpoint/2010/main" val="251884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a16="http://schemas.microsoft.com/office/drawing/2014/main"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nl-NL" sz="1000" b="0" dirty="0">
                <a:solidFill>
                  <a:schemeClr val="bg1"/>
                </a:solidFill>
                <a:latin typeface="+mj-lt"/>
              </a:rPr>
              <a:t>Regio Gooi en Vechtstreek</a:t>
            </a:r>
          </a:p>
        </p:txBody>
      </p:sp>
      <p:pic>
        <p:nvPicPr>
          <p:cNvPr id="13" name="Afbeelding 12">
            <a:extLst>
              <a:ext uri="{FF2B5EF4-FFF2-40B4-BE49-F238E27FC236}">
                <a16:creationId xmlns:a16="http://schemas.microsoft.com/office/drawing/2014/main"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16" b="324"/>
          <a:stretch/>
        </p:blipFill>
        <p:spPr>
          <a:xfrm>
            <a:off x="251520" y="4731990"/>
            <a:ext cx="793027" cy="411510"/>
          </a:xfrm>
          <a:prstGeom prst="rect">
            <a:avLst/>
          </a:prstGeom>
        </p:spPr>
      </p:pic>
      <p:sp>
        <p:nvSpPr>
          <p:cNvPr id="9" name="Rectangle 3">
            <a:extLst>
              <a:ext uri="{FF2B5EF4-FFF2-40B4-BE49-F238E27FC236}">
                <a16:creationId xmlns:a16="http://schemas.microsoft.com/office/drawing/2014/main"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2574225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3C1F275-8460-4C6A-8278-AA10205F54AF}"/>
              </a:ext>
            </a:extLst>
          </p:cNvPr>
          <p:cNvSpPr/>
          <p:nvPr userDrawn="1"/>
        </p:nvSpPr>
        <p:spPr>
          <a:xfrm>
            <a:off x="0" y="4731991"/>
            <a:ext cx="9144000" cy="411509"/>
          </a:xfrm>
          <a:prstGeom prst="rect">
            <a:avLst/>
          </a:prstGeom>
          <a:gradFill>
            <a:gsLst>
              <a:gs pos="75000">
                <a:srgbClr val="005493"/>
              </a:gs>
              <a:gs pos="24000">
                <a:srgbClr val="0082C2"/>
              </a:gs>
            </a:gsLst>
            <a:lin ang="30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userDrawn="1"/>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sz="1400" b="1" smtClean="0">
                <a:solidFill>
                  <a:schemeClr val="bg1"/>
                </a:solidFill>
                <a:latin typeface="+mj-lt"/>
              </a:rPr>
              <a:t>‹nr.›</a:t>
            </a:fld>
            <a:endParaRPr lang="nl-NL" sz="1400" b="1" dirty="0">
              <a:solidFill>
                <a:schemeClr val="bg1"/>
              </a:solidFill>
              <a:latin typeface="+mj-lt"/>
            </a:endParaRPr>
          </a:p>
        </p:txBody>
      </p:sp>
      <p:pic>
        <p:nvPicPr>
          <p:cNvPr id="12" name="Afbeelding 11">
            <a:extLst>
              <a:ext uri="{FF2B5EF4-FFF2-40B4-BE49-F238E27FC236}">
                <a16:creationId xmlns:a16="http://schemas.microsoft.com/office/drawing/2014/main" id="{74C295C7-45FE-4461-AC6E-8A58A44254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3C1F275-8460-4C6A-8278-AA10205F54AF}"/>
              </a:ext>
            </a:extLst>
          </p:cNvPr>
          <p:cNvSpPr/>
          <p:nvPr/>
        </p:nvSpPr>
        <p:spPr>
          <a:xfrm>
            <a:off x="0" y="4731991"/>
            <a:ext cx="9144000" cy="411509"/>
          </a:xfrm>
          <a:prstGeom prst="rect">
            <a:avLst/>
          </a:prstGeom>
          <a:gradFill>
            <a:gsLst>
              <a:gs pos="75000">
                <a:srgbClr val="005493"/>
              </a:gs>
              <a:gs pos="24000">
                <a:srgbClr val="0082C2"/>
              </a:gs>
            </a:gsLst>
            <a:lin ang="30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sz="1400" b="1" smtClean="0">
                <a:solidFill>
                  <a:schemeClr val="bg1"/>
                </a:solidFill>
                <a:latin typeface="+mj-lt"/>
              </a:rPr>
              <a:t>‹nr.›</a:t>
            </a:fld>
            <a:endParaRPr lang="nl-NL" sz="1400" b="1" dirty="0">
              <a:solidFill>
                <a:schemeClr val="bg1"/>
              </a:solidFill>
              <a:latin typeface="+mj-lt"/>
            </a:endParaRPr>
          </a:p>
        </p:txBody>
      </p:sp>
      <p:pic>
        <p:nvPicPr>
          <p:cNvPr id="12" name="Afbeelding 11">
            <a:extLst>
              <a:ext uri="{FF2B5EF4-FFF2-40B4-BE49-F238E27FC236}">
                <a16:creationId xmlns:a16="http://schemas.microsoft.com/office/drawing/2014/main" id="{74C295C7-45FE-4461-AC6E-8A58A44254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extLst>
      <p:ext uri="{BB962C8B-B14F-4D97-AF65-F5344CB8AC3E}">
        <p14:creationId xmlns:p14="http://schemas.microsoft.com/office/powerpoint/2010/main" val="202220470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8EB5DDB9-95B9-4B49-94C0-C2720849270B}"/>
              </a:ext>
            </a:extLst>
          </p:cNvPr>
          <p:cNvSpPr>
            <a:spLocks noGrp="1"/>
          </p:cNvSpPr>
          <p:nvPr>
            <p:ph type="subTitle" idx="1"/>
          </p:nvPr>
        </p:nvSpPr>
        <p:spPr>
          <a:xfrm>
            <a:off x="1619672" y="3003798"/>
            <a:ext cx="6984776" cy="936104"/>
          </a:xfrm>
        </p:spPr>
        <p:txBody>
          <a:bodyPr/>
          <a:lstStyle/>
          <a:p>
            <a:r>
              <a:rPr lang="nl-NL" sz="2000" dirty="0"/>
              <a:t>Welkom bij het Regiopodium </a:t>
            </a:r>
            <a:br>
              <a:rPr lang="nl-NL" sz="2000" dirty="0"/>
            </a:br>
            <a:r>
              <a:rPr lang="nl-NL" sz="2000" dirty="0"/>
              <a:t>Actualisering Gemeenschappelijke Regeling</a:t>
            </a:r>
            <a:br>
              <a:rPr lang="nl-NL" sz="2000" dirty="0"/>
            </a:br>
            <a:r>
              <a:rPr lang="nl-NL" sz="2000" dirty="0"/>
              <a:t>We beginnen om 18.00 uur</a:t>
            </a:r>
          </a:p>
        </p:txBody>
      </p:sp>
      <p:sp>
        <p:nvSpPr>
          <p:cNvPr id="3" name="Titel 2">
            <a:extLst>
              <a:ext uri="{FF2B5EF4-FFF2-40B4-BE49-F238E27FC236}">
                <a16:creationId xmlns:a16="http://schemas.microsoft.com/office/drawing/2014/main" id="{6381C973-183F-49E4-8550-25D3F45F2622}"/>
              </a:ext>
            </a:extLst>
          </p:cNvPr>
          <p:cNvSpPr>
            <a:spLocks noGrp="1"/>
          </p:cNvSpPr>
          <p:nvPr>
            <p:ph type="title"/>
          </p:nvPr>
        </p:nvSpPr>
        <p:spPr>
          <a:xfrm>
            <a:off x="1619672" y="1347614"/>
            <a:ext cx="6984776" cy="1512167"/>
          </a:xfrm>
        </p:spPr>
        <p:txBody>
          <a:bodyPr/>
          <a:lstStyle/>
          <a:p>
            <a:r>
              <a:rPr lang="nl-NL" sz="2400" dirty="0"/>
              <a:t>Regiopodium </a:t>
            </a:r>
            <a:br>
              <a:rPr lang="nl-NL" sz="2400" dirty="0"/>
            </a:br>
            <a:r>
              <a:rPr lang="nl-NL" sz="2400" dirty="0"/>
              <a:t>Actualisering Gemeenschappelijke Regeling</a:t>
            </a:r>
          </a:p>
        </p:txBody>
      </p:sp>
    </p:spTree>
    <p:extLst>
      <p:ext uri="{BB962C8B-B14F-4D97-AF65-F5344CB8AC3E}">
        <p14:creationId xmlns:p14="http://schemas.microsoft.com/office/powerpoint/2010/main" val="84391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EFE56-8A56-10FB-F036-3C961354C778}"/>
              </a:ext>
            </a:extLst>
          </p:cNvPr>
          <p:cNvSpPr>
            <a:spLocks noGrp="1"/>
          </p:cNvSpPr>
          <p:nvPr>
            <p:ph type="title"/>
          </p:nvPr>
        </p:nvSpPr>
        <p:spPr/>
        <p:txBody>
          <a:bodyPr/>
          <a:lstStyle/>
          <a:p>
            <a:r>
              <a:rPr lang="nl-NL" dirty="0"/>
              <a:t>1. Zienswijzen voor besluiten</a:t>
            </a:r>
          </a:p>
        </p:txBody>
      </p:sp>
      <p:sp>
        <p:nvSpPr>
          <p:cNvPr id="3" name="Tijdelijke aanduiding voor inhoud 2">
            <a:extLst>
              <a:ext uri="{FF2B5EF4-FFF2-40B4-BE49-F238E27FC236}">
                <a16:creationId xmlns:a16="http://schemas.microsoft.com/office/drawing/2014/main" id="{E6082EEB-122A-1A81-F326-6C9E470294C7}"/>
              </a:ext>
            </a:extLst>
          </p:cNvPr>
          <p:cNvSpPr>
            <a:spLocks noGrp="1"/>
          </p:cNvSpPr>
          <p:nvPr>
            <p:ph idx="10"/>
          </p:nvPr>
        </p:nvSpPr>
        <p:spPr/>
        <p:txBody>
          <a:bodyPr/>
          <a:lstStyle/>
          <a:p>
            <a:pPr marL="0" indent="0">
              <a:buNone/>
            </a:pPr>
            <a:r>
              <a:rPr lang="nl-NL" sz="1600" b="1" dirty="0"/>
              <a:t>Wet:</a:t>
            </a:r>
          </a:p>
          <a:p>
            <a:pPr marL="285750" indent="-285750">
              <a:buFont typeface="Arial" panose="020B0604020202020204" pitchFamily="34" charset="0"/>
              <a:buChar char="•"/>
            </a:pPr>
            <a:r>
              <a:rPr lang="nl-NL" sz="1600" dirty="0"/>
              <a:t>Voorstel in wet om bewuste keuze te maken om al dan niet op te nemen, ook mogelijkheid om op te nemen dat er geen besluiten vatbaar zijn voor zienswijzen </a:t>
            </a:r>
          </a:p>
          <a:p>
            <a:pPr marL="285750" indent="-285750">
              <a:buFont typeface="Arial" panose="020B0604020202020204" pitchFamily="34" charset="0"/>
              <a:buChar char="•"/>
            </a:pPr>
            <a:r>
              <a:rPr lang="nl-NL" sz="1600" dirty="0"/>
              <a:t>Besluiten met een aanzienlijk financieel belang, politiek gevoelige besluiten of beleidsmatige keuzes</a:t>
            </a:r>
          </a:p>
          <a:p>
            <a:pPr marL="285750" indent="-285750">
              <a:buFont typeface="Arial" panose="020B0604020202020204" pitchFamily="34" charset="0"/>
              <a:buChar char="•"/>
            </a:pPr>
            <a:endParaRPr lang="nl-NL" sz="1600" dirty="0"/>
          </a:p>
          <a:p>
            <a:pPr marL="0" indent="0">
              <a:buNone/>
            </a:pPr>
            <a:r>
              <a:rPr lang="nl-NL" sz="1600" b="1" dirty="0"/>
              <a:t>Situatie Gooi en Vechtstreek:</a:t>
            </a:r>
          </a:p>
          <a:p>
            <a:pPr marL="285750" indent="-285750">
              <a:buFont typeface="Arial" panose="020B0604020202020204" pitchFamily="34" charset="0"/>
              <a:buChar char="•"/>
            </a:pPr>
            <a:r>
              <a:rPr lang="nl-NL" sz="1600" dirty="0"/>
              <a:t>Startnotitie (beleidsmatige dossiers)</a:t>
            </a:r>
          </a:p>
          <a:p>
            <a:pPr marL="285750" indent="-285750">
              <a:buFont typeface="Arial" panose="020B0604020202020204" pitchFamily="34" charset="0"/>
              <a:buChar char="•"/>
            </a:pPr>
            <a:r>
              <a:rPr lang="nl-NL" sz="1600" dirty="0"/>
              <a:t>Beperkt aantal besluiten door bestuur</a:t>
            </a:r>
          </a:p>
          <a:p>
            <a:pPr marL="0" indent="0">
              <a:buNone/>
            </a:pPr>
            <a:endParaRPr lang="nl-NL" sz="16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19399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C7CAA-486F-B781-59DF-DC6108FE0D5A}"/>
              </a:ext>
            </a:extLst>
          </p:cNvPr>
          <p:cNvSpPr>
            <a:spLocks noGrp="1"/>
          </p:cNvSpPr>
          <p:nvPr>
            <p:ph type="title"/>
          </p:nvPr>
        </p:nvSpPr>
        <p:spPr/>
        <p:txBody>
          <a:bodyPr/>
          <a:lstStyle/>
          <a:p>
            <a:r>
              <a:rPr lang="nl-NL" dirty="0"/>
              <a:t>1. Preadvies algemeen bestuur zienswijze besluiten</a:t>
            </a:r>
          </a:p>
        </p:txBody>
      </p:sp>
      <p:sp>
        <p:nvSpPr>
          <p:cNvPr id="3" name="Tijdelijke aanduiding voor inhoud 2">
            <a:extLst>
              <a:ext uri="{FF2B5EF4-FFF2-40B4-BE49-F238E27FC236}">
                <a16:creationId xmlns:a16="http://schemas.microsoft.com/office/drawing/2014/main" id="{97E592F5-FF24-A41F-5EFC-74CCBB921B3F}"/>
              </a:ext>
            </a:extLst>
          </p:cNvPr>
          <p:cNvSpPr>
            <a:spLocks noGrp="1"/>
          </p:cNvSpPr>
          <p:nvPr>
            <p:ph idx="10"/>
          </p:nvPr>
        </p:nvSpPr>
        <p:spPr/>
        <p:txBody>
          <a:bodyPr/>
          <a:lstStyle/>
          <a:p>
            <a:r>
              <a:rPr lang="nl-NL" sz="1600" dirty="0"/>
              <a:t>Artikel opnemen bij welke besluiten van het bestuur zienswijzen door raden worden gevraagd.</a:t>
            </a:r>
          </a:p>
          <a:p>
            <a:r>
              <a:rPr lang="nl-NL" sz="1600" dirty="0"/>
              <a:t>Aan een zienswijzeprocedure gemeenteraden zijn onderworpen besluiten van het dagelijks of algemeen bestuur tot:</a:t>
            </a:r>
          </a:p>
          <a:p>
            <a:pPr lvl="1"/>
            <a:r>
              <a:rPr lang="nl-NL" sz="1600" b="0" u="none" strike="noStrike" baseline="0" dirty="0">
                <a:latin typeface="Roboto,Italic"/>
              </a:rPr>
              <a:t>het aangaan van een duurzame vorm van samenwerking</a:t>
            </a:r>
            <a:r>
              <a:rPr lang="nl-NL" sz="1600" b="0" i="1" u="none" strike="noStrike" baseline="0" dirty="0">
                <a:latin typeface="Roboto,Italic"/>
              </a:rPr>
              <a:t>; </a:t>
            </a:r>
            <a:r>
              <a:rPr lang="nl-NL" sz="1400" b="0" i="1" u="none" strike="noStrike" baseline="0" dirty="0">
                <a:latin typeface="Roboto,Italic"/>
              </a:rPr>
              <a:t>(RAV)</a:t>
            </a:r>
          </a:p>
          <a:p>
            <a:pPr lvl="1"/>
            <a:r>
              <a:rPr lang="nl-NL" sz="1600" dirty="0">
                <a:latin typeface="Roboto,Italic"/>
              </a:rPr>
              <a:t>h</a:t>
            </a:r>
            <a:r>
              <a:rPr lang="nl-NL" sz="1600" b="0" u="none" strike="noStrike" baseline="0" dirty="0">
                <a:latin typeface="Roboto,Italic"/>
              </a:rPr>
              <a:t>et in uitvoering (over)nemen van markttaken</a:t>
            </a:r>
            <a:r>
              <a:rPr lang="nl-NL" sz="1600" b="0" i="1" u="none" strike="noStrike" baseline="0" dirty="0">
                <a:latin typeface="Roboto,Italic"/>
              </a:rPr>
              <a:t>; </a:t>
            </a:r>
            <a:r>
              <a:rPr lang="nl-NL" sz="1400" b="0" i="1" u="none" strike="noStrike" baseline="0" dirty="0">
                <a:latin typeface="Roboto,Italic"/>
              </a:rPr>
              <a:t>(Vervoer)</a:t>
            </a:r>
          </a:p>
          <a:p>
            <a:pPr lvl="1"/>
            <a:r>
              <a:rPr lang="nl-NL" sz="1600" dirty="0">
                <a:latin typeface="Roboto,Italic"/>
              </a:rPr>
              <a:t>h</a:t>
            </a:r>
            <a:r>
              <a:rPr lang="nl-NL" sz="1600" b="0" u="none" strike="noStrike" baseline="0" dirty="0">
                <a:latin typeface="Roboto,Italic"/>
              </a:rPr>
              <a:t>et doen van een investering boven de 10 miljoen euro</a:t>
            </a:r>
            <a:r>
              <a:rPr lang="nl-NL" sz="1600" b="0" i="1" u="none" strike="noStrike" baseline="0" dirty="0">
                <a:latin typeface="Roboto,Italic"/>
              </a:rPr>
              <a:t>. </a:t>
            </a:r>
            <a:r>
              <a:rPr lang="nl-NL" sz="1400" b="0" i="1" u="none" strike="noStrike" baseline="0" dirty="0">
                <a:latin typeface="Roboto,Italic"/>
              </a:rPr>
              <a:t>(Investering vastgoed)</a:t>
            </a:r>
          </a:p>
          <a:p>
            <a:endParaRPr lang="nl-NL" dirty="0"/>
          </a:p>
        </p:txBody>
      </p:sp>
    </p:spTree>
    <p:extLst>
      <p:ext uri="{BB962C8B-B14F-4D97-AF65-F5344CB8AC3E}">
        <p14:creationId xmlns:p14="http://schemas.microsoft.com/office/powerpoint/2010/main" val="135320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BBE40-E93C-D3A8-ABED-1D7EB1C4E17E}"/>
              </a:ext>
            </a:extLst>
          </p:cNvPr>
          <p:cNvSpPr>
            <a:spLocks noGrp="1"/>
          </p:cNvSpPr>
          <p:nvPr>
            <p:ph type="title"/>
          </p:nvPr>
        </p:nvSpPr>
        <p:spPr/>
        <p:txBody>
          <a:bodyPr/>
          <a:lstStyle/>
          <a:p>
            <a:r>
              <a:rPr lang="nl-NL" dirty="0"/>
              <a:t>2. Afspraken over participatie</a:t>
            </a:r>
          </a:p>
        </p:txBody>
      </p:sp>
      <p:sp>
        <p:nvSpPr>
          <p:cNvPr id="3" name="Tijdelijke aanduiding voor inhoud 2">
            <a:extLst>
              <a:ext uri="{FF2B5EF4-FFF2-40B4-BE49-F238E27FC236}">
                <a16:creationId xmlns:a16="http://schemas.microsoft.com/office/drawing/2014/main" id="{E3D9BC22-DE2C-84BB-D604-86B2E3D6FBEA}"/>
              </a:ext>
            </a:extLst>
          </p:cNvPr>
          <p:cNvSpPr>
            <a:spLocks noGrp="1"/>
          </p:cNvSpPr>
          <p:nvPr>
            <p:ph idx="10"/>
          </p:nvPr>
        </p:nvSpPr>
        <p:spPr/>
        <p:txBody>
          <a:bodyPr/>
          <a:lstStyle/>
          <a:p>
            <a:pPr marL="0" indent="0">
              <a:buNone/>
            </a:pPr>
            <a:r>
              <a:rPr lang="nl-NL" b="1" dirty="0"/>
              <a:t>Wet</a:t>
            </a:r>
            <a:r>
              <a:rPr lang="nl-NL" dirty="0"/>
              <a:t>:</a:t>
            </a:r>
          </a:p>
          <a:p>
            <a:pPr marL="285750" indent="-285750">
              <a:buFont typeface="Arial" panose="020B0604020202020204" pitchFamily="34" charset="0"/>
              <a:buChar char="•"/>
            </a:pPr>
            <a:r>
              <a:rPr lang="nl-NL" dirty="0"/>
              <a:t>Voorstel in wet om bewuste keuze te maken, kan ook zijn om mogelijkheid niet te bieden</a:t>
            </a:r>
          </a:p>
          <a:p>
            <a:pPr marL="285750" indent="-285750">
              <a:buFont typeface="Arial" panose="020B0604020202020204" pitchFamily="34" charset="0"/>
              <a:buChar char="•"/>
            </a:pPr>
            <a:endParaRPr lang="nl-NL" dirty="0"/>
          </a:p>
          <a:p>
            <a:pPr marL="0" indent="0">
              <a:buNone/>
            </a:pPr>
            <a:r>
              <a:rPr lang="nl-NL" b="1" dirty="0"/>
              <a:t>Situatie Gooi en Vechtstreek:</a:t>
            </a:r>
          </a:p>
          <a:p>
            <a:pPr marL="285750" indent="-285750">
              <a:buFont typeface="Arial" panose="020B0604020202020204" pitchFamily="34" charset="0"/>
              <a:buChar char="•"/>
            </a:pPr>
            <a:r>
              <a:rPr lang="nl-NL" dirty="0"/>
              <a:t>Verschillende manieren: regionale inspraakverordening, klantenpanel, klanttevredenheidsonderzoek, Samenkracht!, </a:t>
            </a:r>
            <a:r>
              <a:rPr lang="nl-NL" dirty="0" err="1"/>
              <a:t>Wmo</a:t>
            </a:r>
            <a:r>
              <a:rPr lang="nl-NL" dirty="0"/>
              <a:t> adviesraden</a:t>
            </a:r>
          </a:p>
          <a:p>
            <a:pPr marL="285750" indent="-285750">
              <a:buFont typeface="Arial" panose="020B0604020202020204" pitchFamily="34" charset="0"/>
              <a:buChar char="•"/>
            </a:pPr>
            <a:r>
              <a:rPr lang="nl-NL" dirty="0"/>
              <a:t>Aantal onderwerpen beperkt (gelet op beleidstaken regio)</a:t>
            </a:r>
          </a:p>
          <a:p>
            <a:pPr marL="0" indent="0">
              <a:buNone/>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71177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00C5A-91EF-BAE4-B973-41517ED4E3FA}"/>
              </a:ext>
            </a:extLst>
          </p:cNvPr>
          <p:cNvSpPr>
            <a:spLocks noGrp="1"/>
          </p:cNvSpPr>
          <p:nvPr>
            <p:ph type="title"/>
          </p:nvPr>
        </p:nvSpPr>
        <p:spPr/>
        <p:txBody>
          <a:bodyPr/>
          <a:lstStyle/>
          <a:p>
            <a:r>
              <a:rPr lang="nl-NL" dirty="0"/>
              <a:t>2. Preadvies algemeen bestuur participatie</a:t>
            </a:r>
          </a:p>
        </p:txBody>
      </p:sp>
      <p:sp>
        <p:nvSpPr>
          <p:cNvPr id="3" name="Tijdelijke aanduiding voor inhoud 2">
            <a:extLst>
              <a:ext uri="{FF2B5EF4-FFF2-40B4-BE49-F238E27FC236}">
                <a16:creationId xmlns:a16="http://schemas.microsoft.com/office/drawing/2014/main" id="{811456A1-3932-9556-6042-A65B8AF795FE}"/>
              </a:ext>
            </a:extLst>
          </p:cNvPr>
          <p:cNvSpPr>
            <a:spLocks noGrp="1"/>
          </p:cNvSpPr>
          <p:nvPr>
            <p:ph idx="10"/>
          </p:nvPr>
        </p:nvSpPr>
        <p:spPr/>
        <p:txBody>
          <a:bodyPr/>
          <a:lstStyle/>
          <a:p>
            <a:r>
              <a:rPr lang="nl-NL" dirty="0"/>
              <a:t>In startnotitie aangeven of en zo ja, op welke wijze participatie wordt toegepast.</a:t>
            </a:r>
          </a:p>
          <a:p>
            <a:r>
              <a:rPr lang="nl-NL" dirty="0"/>
              <a:t>Verkenning uitvoeren naar mogelijkheden rondom participatie, resulterend in een regionale participatieverordening.</a:t>
            </a:r>
          </a:p>
          <a:p>
            <a:r>
              <a:rPr lang="nl-NL" dirty="0" err="1"/>
              <a:t>Kan-bepaling</a:t>
            </a:r>
            <a:r>
              <a:rPr lang="nl-NL" dirty="0"/>
              <a:t> in GR opnemen. Tekstvoorstel: </a:t>
            </a:r>
            <a:r>
              <a:rPr lang="nl-NL" i="1" dirty="0"/>
              <a:t>Bij de voorbereiding, de uitvoering en de evaluatie van regionaal afgestemd beleid kan, in samenwerking met de gemeente(raden)n, gelegenheid worden geboden aan ingezeten en belanghebbend om betrokken te worden, overeenkomstig de wijze beschreven in de Participatieverordening Regio Gooi en Vechtstreek.</a:t>
            </a:r>
          </a:p>
        </p:txBody>
      </p:sp>
    </p:spTree>
    <p:extLst>
      <p:ext uri="{BB962C8B-B14F-4D97-AF65-F5344CB8AC3E}">
        <p14:creationId xmlns:p14="http://schemas.microsoft.com/office/powerpoint/2010/main" val="289582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CDFA6-43A2-BB35-69A9-0390BAEABC31}"/>
              </a:ext>
            </a:extLst>
          </p:cNvPr>
          <p:cNvSpPr>
            <a:spLocks noGrp="1"/>
          </p:cNvSpPr>
          <p:nvPr>
            <p:ph type="title"/>
          </p:nvPr>
        </p:nvSpPr>
        <p:spPr/>
        <p:txBody>
          <a:bodyPr/>
          <a:lstStyle/>
          <a:p>
            <a:r>
              <a:rPr lang="nl-NL" dirty="0"/>
              <a:t>3. Gemeenschappelijke adviescommissie</a:t>
            </a:r>
          </a:p>
        </p:txBody>
      </p:sp>
      <p:sp>
        <p:nvSpPr>
          <p:cNvPr id="3" name="Tijdelijke aanduiding voor inhoud 2">
            <a:extLst>
              <a:ext uri="{FF2B5EF4-FFF2-40B4-BE49-F238E27FC236}">
                <a16:creationId xmlns:a16="http://schemas.microsoft.com/office/drawing/2014/main" id="{E53CCCAC-21F4-7554-4E18-5CD04F86363E}"/>
              </a:ext>
            </a:extLst>
          </p:cNvPr>
          <p:cNvSpPr>
            <a:spLocks noGrp="1"/>
          </p:cNvSpPr>
          <p:nvPr>
            <p:ph idx="10"/>
          </p:nvPr>
        </p:nvSpPr>
        <p:spPr/>
        <p:txBody>
          <a:bodyPr/>
          <a:lstStyle/>
          <a:p>
            <a:pPr marL="0" indent="0">
              <a:buNone/>
            </a:pPr>
            <a:r>
              <a:rPr lang="nl-NL" sz="1500" b="1" dirty="0"/>
              <a:t>Wet:</a:t>
            </a:r>
          </a:p>
          <a:p>
            <a:pPr marL="285750" indent="-285750">
              <a:buFont typeface="Arial" panose="020B0604020202020204" pitchFamily="34" charset="0"/>
              <a:buChar char="•"/>
            </a:pPr>
            <a:r>
              <a:rPr lang="nl-NL" sz="1400" dirty="0"/>
              <a:t>Raad in positie brengen</a:t>
            </a:r>
          </a:p>
          <a:p>
            <a:pPr marL="285750" indent="-285750">
              <a:buFont typeface="Arial" panose="020B0604020202020204" pitchFamily="34" charset="0"/>
              <a:buChar char="•"/>
            </a:pPr>
            <a:r>
              <a:rPr lang="nl-NL" sz="1400" dirty="0"/>
              <a:t>Besluitvorming door </a:t>
            </a:r>
            <a:r>
              <a:rPr lang="nl-NL" sz="1400" u="sng" dirty="0"/>
              <a:t>alle</a:t>
            </a:r>
            <a:r>
              <a:rPr lang="nl-NL" sz="1400" dirty="0"/>
              <a:t> raden (optie om geen vertegenwoordiging af te vaardigen)</a:t>
            </a:r>
          </a:p>
          <a:p>
            <a:pPr marL="285750" indent="-285750">
              <a:buFont typeface="Arial" panose="020B0604020202020204" pitchFamily="34" charset="0"/>
              <a:buChar char="•"/>
            </a:pPr>
            <a:r>
              <a:rPr lang="nl-NL" sz="1400" dirty="0"/>
              <a:t>Instelling door algemeen bestuur</a:t>
            </a:r>
          </a:p>
          <a:p>
            <a:pPr marL="285750" indent="-285750">
              <a:buFont typeface="Arial" panose="020B0604020202020204" pitchFamily="34" charset="0"/>
              <a:buChar char="•"/>
            </a:pPr>
            <a:r>
              <a:rPr lang="nl-NL" sz="1400" dirty="0"/>
              <a:t>Geen sprake van delegatie van bevoegdheden aan commissie, raden blijven beslissingsbevoegd</a:t>
            </a:r>
          </a:p>
          <a:p>
            <a:pPr marL="0" indent="0">
              <a:buNone/>
            </a:pPr>
            <a:r>
              <a:rPr lang="nl-NL" sz="1400" b="1" dirty="0"/>
              <a:t>Situatie Gooi en Vechtstreek:</a:t>
            </a:r>
          </a:p>
          <a:p>
            <a:pPr marL="285750" indent="-285750">
              <a:buFont typeface="Arial" panose="020B0604020202020204" pitchFamily="34" charset="0"/>
              <a:buChar char="•"/>
            </a:pPr>
            <a:r>
              <a:rPr lang="nl-NL" sz="1400" dirty="0"/>
              <a:t>Signaal uit raden voor meer directe betrokkenheid</a:t>
            </a:r>
          </a:p>
          <a:p>
            <a:pPr marL="285750" indent="-285750">
              <a:buFont typeface="Arial" panose="020B0604020202020204" pitchFamily="34" charset="0"/>
              <a:buChar char="•"/>
            </a:pPr>
            <a:r>
              <a:rPr lang="nl-NL" sz="1400" dirty="0"/>
              <a:t>Vertegenwoordiging raden </a:t>
            </a:r>
          </a:p>
          <a:p>
            <a:pPr marL="285750" indent="-285750">
              <a:buFont typeface="Arial" panose="020B0604020202020204" pitchFamily="34" charset="0"/>
              <a:buChar char="•"/>
            </a:pPr>
            <a:r>
              <a:rPr lang="nl-NL" sz="1400" dirty="0"/>
              <a:t>Bevoegdheden, taken en werkwijze</a:t>
            </a:r>
          </a:p>
          <a:p>
            <a:pPr marL="285750" indent="-285750">
              <a:buFont typeface="Arial" panose="020B0604020202020204" pitchFamily="34" charset="0"/>
              <a:buChar char="•"/>
            </a:pPr>
            <a:r>
              <a:rPr lang="nl-NL" sz="1400" dirty="0"/>
              <a:t>Startnotitie: invloed van raden naar voren gehaald – ook optie om bv. af te stemmen over amendementen </a:t>
            </a:r>
          </a:p>
          <a:p>
            <a:pPr marL="285750" indent="-285750">
              <a:buFont typeface="Arial" panose="020B0604020202020204" pitchFamily="34" charset="0"/>
              <a:buChar char="•"/>
            </a:pPr>
            <a:r>
              <a:rPr lang="nl-NL" sz="1400" dirty="0"/>
              <a:t>Regiopodium invulling : uitwisseling tussen raden, afstemmen in regionale trajecten, flexibel m.b.t. vertegenwoordiging (specialisten uit raden) </a:t>
            </a:r>
          </a:p>
          <a:p>
            <a:pPr marL="0" indent="0">
              <a:buNone/>
            </a:pPr>
            <a:endParaRPr lang="nl-NL" sz="15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84564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03E99-1815-9FC5-E7F4-43AAF273C4EF}"/>
              </a:ext>
            </a:extLst>
          </p:cNvPr>
          <p:cNvSpPr>
            <a:spLocks noGrp="1"/>
          </p:cNvSpPr>
          <p:nvPr>
            <p:ph type="title"/>
          </p:nvPr>
        </p:nvSpPr>
        <p:spPr/>
        <p:txBody>
          <a:bodyPr/>
          <a:lstStyle/>
          <a:p>
            <a:r>
              <a:rPr lang="nl-NL" dirty="0"/>
              <a:t>3. Preadvies algemeen bestuur adviescommissie</a:t>
            </a:r>
          </a:p>
        </p:txBody>
      </p:sp>
      <p:sp>
        <p:nvSpPr>
          <p:cNvPr id="3" name="Tijdelijke aanduiding voor inhoud 2">
            <a:extLst>
              <a:ext uri="{FF2B5EF4-FFF2-40B4-BE49-F238E27FC236}">
                <a16:creationId xmlns:a16="http://schemas.microsoft.com/office/drawing/2014/main" id="{88DFCD24-1E47-E2FD-4927-DB610C57609A}"/>
              </a:ext>
            </a:extLst>
          </p:cNvPr>
          <p:cNvSpPr>
            <a:spLocks noGrp="1"/>
          </p:cNvSpPr>
          <p:nvPr>
            <p:ph idx="10"/>
          </p:nvPr>
        </p:nvSpPr>
        <p:spPr/>
        <p:txBody>
          <a:bodyPr/>
          <a:lstStyle/>
          <a:p>
            <a:r>
              <a:rPr lang="nl-NL" dirty="0"/>
              <a:t>Verkenning met gebruikmaking van de instrumenten die ingevoerd zijn naar aanleiding van de adviezen van de Werkgroep Verbetering </a:t>
            </a:r>
            <a:r>
              <a:rPr lang="nl-NL" dirty="0" err="1"/>
              <a:t>Governance</a:t>
            </a:r>
            <a:r>
              <a:rPr lang="nl-NL" dirty="0"/>
              <a:t> en door experimenten uit te voeren.</a:t>
            </a:r>
          </a:p>
          <a:p>
            <a:r>
              <a:rPr lang="nl-NL" dirty="0"/>
              <a:t>Aandachtspunten bij verkenning: bevoegdheden, taken en werkwijze van mogelijke commissie.</a:t>
            </a:r>
          </a:p>
          <a:p>
            <a:r>
              <a:rPr lang="nl-NL" dirty="0"/>
              <a:t>Deze bestuursperiode helderheid over doorontwikkeling. NB. Niet bij deze actualisering opgenomen (mei 2024), maar bij volgende actualisering.</a:t>
            </a:r>
          </a:p>
        </p:txBody>
      </p:sp>
    </p:spTree>
    <p:extLst>
      <p:ext uri="{BB962C8B-B14F-4D97-AF65-F5344CB8AC3E}">
        <p14:creationId xmlns:p14="http://schemas.microsoft.com/office/powerpoint/2010/main" val="423784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C6699-2691-CE8E-DAEC-859BC371E97A}"/>
              </a:ext>
            </a:extLst>
          </p:cNvPr>
          <p:cNvSpPr>
            <a:spLocks noGrp="1"/>
          </p:cNvSpPr>
          <p:nvPr>
            <p:ph type="title"/>
          </p:nvPr>
        </p:nvSpPr>
        <p:spPr/>
        <p:txBody>
          <a:bodyPr/>
          <a:lstStyle/>
          <a:p>
            <a:r>
              <a:rPr lang="nl-NL" dirty="0"/>
              <a:t>P&amp;C cyclus</a:t>
            </a:r>
          </a:p>
        </p:txBody>
      </p:sp>
      <p:sp>
        <p:nvSpPr>
          <p:cNvPr id="3" name="Tijdelijke aanduiding voor inhoud 2">
            <a:extLst>
              <a:ext uri="{FF2B5EF4-FFF2-40B4-BE49-F238E27FC236}">
                <a16:creationId xmlns:a16="http://schemas.microsoft.com/office/drawing/2014/main" id="{AAF5CC4D-193E-7A2C-FAAE-7B13620D13E9}"/>
              </a:ext>
            </a:extLst>
          </p:cNvPr>
          <p:cNvSpPr>
            <a:spLocks noGrp="1"/>
          </p:cNvSpPr>
          <p:nvPr>
            <p:ph idx="10"/>
          </p:nvPr>
        </p:nvSpPr>
        <p:spPr/>
        <p:txBody>
          <a:bodyPr/>
          <a:lstStyle/>
          <a:p>
            <a:r>
              <a:rPr lang="nl-NL" dirty="0"/>
              <a:t>Enkele aanlevertermijnen gewijzigd</a:t>
            </a:r>
          </a:p>
          <a:p>
            <a:r>
              <a:rPr lang="nl-NL" dirty="0"/>
              <a:t>Termijn zienswijze uitbrengen van 8 naar 12 weken</a:t>
            </a:r>
          </a:p>
          <a:p>
            <a:r>
              <a:rPr lang="nl-NL" dirty="0"/>
              <a:t>Voor vaststelling begroting moet dagelijks bestuur reactie op zienswijze vaststellen en ter kennisname aan raden brengen</a:t>
            </a:r>
          </a:p>
        </p:txBody>
      </p:sp>
      <p:pic>
        <p:nvPicPr>
          <p:cNvPr id="4" name="Afbeelding 3">
            <a:extLst>
              <a:ext uri="{FF2B5EF4-FFF2-40B4-BE49-F238E27FC236}">
                <a16:creationId xmlns:a16="http://schemas.microsoft.com/office/drawing/2014/main" id="{53EF77B6-4746-1B6A-D671-2D70F6E49079}"/>
              </a:ext>
            </a:extLst>
          </p:cNvPr>
          <p:cNvPicPr>
            <a:picLocks noChangeAspect="1"/>
          </p:cNvPicPr>
          <p:nvPr/>
        </p:nvPicPr>
        <p:blipFill>
          <a:blip r:embed="rId2"/>
          <a:stretch>
            <a:fillRect/>
          </a:stretch>
        </p:blipFill>
        <p:spPr>
          <a:xfrm>
            <a:off x="1475656" y="2571750"/>
            <a:ext cx="2857500" cy="1600200"/>
          </a:xfrm>
          <a:prstGeom prst="rect">
            <a:avLst/>
          </a:prstGeom>
        </p:spPr>
      </p:pic>
    </p:spTree>
    <p:extLst>
      <p:ext uri="{BB962C8B-B14F-4D97-AF65-F5344CB8AC3E}">
        <p14:creationId xmlns:p14="http://schemas.microsoft.com/office/powerpoint/2010/main" val="238296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115A7-9342-4BFA-AFA3-F16E9F3F8DA7}"/>
              </a:ext>
            </a:extLst>
          </p:cNvPr>
          <p:cNvSpPr>
            <a:spLocks noGrp="1"/>
          </p:cNvSpPr>
          <p:nvPr>
            <p:ph type="title"/>
          </p:nvPr>
        </p:nvSpPr>
        <p:spPr>
          <a:xfrm>
            <a:off x="539552" y="432000"/>
            <a:ext cx="8136904" cy="843606"/>
          </a:xfrm>
        </p:spPr>
        <p:txBody>
          <a:bodyPr/>
          <a:lstStyle/>
          <a:p>
            <a:r>
              <a:rPr lang="nl-NL" sz="2200" dirty="0"/>
              <a:t>Regiopodium Actualisering Gemeenschappelijke Regeling</a:t>
            </a:r>
          </a:p>
        </p:txBody>
      </p:sp>
      <p:sp>
        <p:nvSpPr>
          <p:cNvPr id="3" name="Tijdelijke aanduiding voor inhoud 2">
            <a:extLst>
              <a:ext uri="{FF2B5EF4-FFF2-40B4-BE49-F238E27FC236}">
                <a16:creationId xmlns:a16="http://schemas.microsoft.com/office/drawing/2014/main" id="{EBAADE33-CF7A-40EC-B12C-A1CB548B3C88}"/>
              </a:ext>
            </a:extLst>
          </p:cNvPr>
          <p:cNvSpPr>
            <a:spLocks noGrp="1"/>
          </p:cNvSpPr>
          <p:nvPr>
            <p:ph idx="10"/>
          </p:nvPr>
        </p:nvSpPr>
        <p:spPr>
          <a:xfrm>
            <a:off x="611560" y="1131590"/>
            <a:ext cx="7992888" cy="3440786"/>
          </a:xfrm>
        </p:spPr>
        <p:txBody>
          <a:bodyPr/>
          <a:lstStyle/>
          <a:p>
            <a:pPr marL="0" indent="0">
              <a:buNone/>
            </a:pPr>
            <a:r>
              <a:rPr lang="nl-NL" dirty="0"/>
              <a:t>Bedankt voor uw belangstelling!</a:t>
            </a:r>
          </a:p>
          <a:p>
            <a:pPr marL="0" indent="0">
              <a:buNone/>
            </a:pPr>
            <a:r>
              <a:rPr lang="nl-NL" dirty="0"/>
              <a:t>Vragen kunt u sturen naar m.vanderlinden@regiogv.nl</a:t>
            </a:r>
          </a:p>
        </p:txBody>
      </p:sp>
    </p:spTree>
    <p:extLst>
      <p:ext uri="{BB962C8B-B14F-4D97-AF65-F5344CB8AC3E}">
        <p14:creationId xmlns:p14="http://schemas.microsoft.com/office/powerpoint/2010/main" val="1222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DD4DD-C853-CF48-C8E9-5FBF5F256BBF}"/>
              </a:ext>
            </a:extLst>
          </p:cNvPr>
          <p:cNvSpPr>
            <a:spLocks noGrp="1"/>
          </p:cNvSpPr>
          <p:nvPr>
            <p:ph type="title"/>
          </p:nvPr>
        </p:nvSpPr>
        <p:spPr/>
        <p:txBody>
          <a:bodyPr/>
          <a:lstStyle/>
          <a:p>
            <a:r>
              <a:rPr lang="nl-NL" dirty="0"/>
              <a:t>Opzet Regiopodium</a:t>
            </a:r>
          </a:p>
        </p:txBody>
      </p:sp>
      <p:sp>
        <p:nvSpPr>
          <p:cNvPr id="3" name="Tijdelijke aanduiding voor inhoud 2">
            <a:extLst>
              <a:ext uri="{FF2B5EF4-FFF2-40B4-BE49-F238E27FC236}">
                <a16:creationId xmlns:a16="http://schemas.microsoft.com/office/drawing/2014/main" id="{5A0E1D06-E0A1-1F76-6E8C-724A6423FCF8}"/>
              </a:ext>
            </a:extLst>
          </p:cNvPr>
          <p:cNvSpPr>
            <a:spLocks noGrp="1"/>
          </p:cNvSpPr>
          <p:nvPr>
            <p:ph idx="10"/>
          </p:nvPr>
        </p:nvSpPr>
        <p:spPr/>
        <p:txBody>
          <a:bodyPr/>
          <a:lstStyle/>
          <a:p>
            <a:r>
              <a:rPr lang="nl-NL" dirty="0"/>
              <a:t>Proces </a:t>
            </a:r>
          </a:p>
          <a:p>
            <a:r>
              <a:rPr lang="nl-NL" dirty="0"/>
              <a:t>Werkgroep verbetering </a:t>
            </a:r>
            <a:r>
              <a:rPr lang="nl-NL" dirty="0" err="1"/>
              <a:t>governance</a:t>
            </a:r>
            <a:r>
              <a:rPr lang="nl-NL" dirty="0"/>
              <a:t> </a:t>
            </a:r>
          </a:p>
          <a:p>
            <a:r>
              <a:rPr lang="nl-NL" dirty="0"/>
              <a:t>Reguliere actualisatie</a:t>
            </a:r>
          </a:p>
          <a:p>
            <a:r>
              <a:rPr lang="nl-NL" dirty="0"/>
              <a:t>Wijzigingen Wet gemeenschappelijke regelingen (</a:t>
            </a:r>
            <a:r>
              <a:rPr lang="nl-NL" dirty="0" err="1"/>
              <a:t>Wgr</a:t>
            </a:r>
            <a:r>
              <a:rPr lang="nl-NL" dirty="0"/>
              <a:t>)</a:t>
            </a:r>
          </a:p>
          <a:p>
            <a:r>
              <a:rPr lang="nl-NL" dirty="0"/>
              <a:t>Dialoog</a:t>
            </a:r>
          </a:p>
          <a:p>
            <a:endParaRPr lang="nl-NL" dirty="0"/>
          </a:p>
        </p:txBody>
      </p:sp>
    </p:spTree>
    <p:extLst>
      <p:ext uri="{BB962C8B-B14F-4D97-AF65-F5344CB8AC3E}">
        <p14:creationId xmlns:p14="http://schemas.microsoft.com/office/powerpoint/2010/main" val="64708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FFAF4-3642-C896-6618-66CF94621BEF}"/>
              </a:ext>
            </a:extLst>
          </p:cNvPr>
          <p:cNvSpPr>
            <a:spLocks noGrp="1"/>
          </p:cNvSpPr>
          <p:nvPr>
            <p:ph type="title"/>
          </p:nvPr>
        </p:nvSpPr>
        <p:spPr/>
        <p:txBody>
          <a:bodyPr/>
          <a:lstStyle/>
          <a:p>
            <a:r>
              <a:rPr lang="nl-NL" dirty="0"/>
              <a:t>Proces </a:t>
            </a:r>
          </a:p>
        </p:txBody>
      </p:sp>
      <p:sp>
        <p:nvSpPr>
          <p:cNvPr id="3" name="Tijdelijke aanduiding voor inhoud 2">
            <a:extLst>
              <a:ext uri="{FF2B5EF4-FFF2-40B4-BE49-F238E27FC236}">
                <a16:creationId xmlns:a16="http://schemas.microsoft.com/office/drawing/2014/main" id="{152284B4-C321-17AA-09D2-A32D3AC610B0}"/>
              </a:ext>
            </a:extLst>
          </p:cNvPr>
          <p:cNvSpPr>
            <a:spLocks noGrp="1"/>
          </p:cNvSpPr>
          <p:nvPr>
            <p:ph idx="10"/>
          </p:nvPr>
        </p:nvSpPr>
        <p:spPr/>
        <p:txBody>
          <a:bodyPr/>
          <a:lstStyle/>
          <a:p>
            <a:r>
              <a:rPr lang="nl-NL" dirty="0">
                <a:latin typeface="Roboto" panose="02000000000000000000" pitchFamily="2" charset="0"/>
                <a:ea typeface="Calibri" panose="020F0502020204030204" pitchFamily="34" charset="0"/>
                <a:cs typeface="Times New Roman" panose="02020603050405020304" pitchFamily="18" charset="0"/>
              </a:rPr>
              <a:t>Startnotitie: algemeen bestuur stelt vast, raden brengen zienswijze uit    (3 maart – 16 juni)</a:t>
            </a:r>
          </a:p>
          <a:p>
            <a:r>
              <a:rPr lang="nl-NL" sz="1800" dirty="0">
                <a:effectLst/>
                <a:latin typeface="Roboto" panose="02000000000000000000" pitchFamily="2" charset="0"/>
                <a:ea typeface="Calibri" panose="020F0502020204030204" pitchFamily="34" charset="0"/>
                <a:cs typeface="Times New Roman" panose="02020603050405020304" pitchFamily="18" charset="0"/>
              </a:rPr>
              <a:t>Verwerken zienswijzen: 9 oktober </a:t>
            </a:r>
            <a:r>
              <a:rPr lang="nl-NL" dirty="0">
                <a:latin typeface="Roboto" panose="02000000000000000000" pitchFamily="2" charset="0"/>
                <a:ea typeface="Calibri" panose="020F0502020204030204" pitchFamily="34" charset="0"/>
                <a:cs typeface="Times New Roman" panose="02020603050405020304" pitchFamily="18" charset="0"/>
              </a:rPr>
              <a:t>Regiopodium (bespreken opbrengst zienswijzen + doorkijk naar verwerking in ontwerp gewijzigde GR)</a:t>
            </a:r>
          </a:p>
          <a:p>
            <a:r>
              <a:rPr lang="nl-NL" dirty="0">
                <a:latin typeface="Roboto" panose="02000000000000000000" pitchFamily="2" charset="0"/>
                <a:ea typeface="Calibri" panose="020F0502020204030204" pitchFamily="34" charset="0"/>
                <a:cs typeface="Times New Roman" panose="02020603050405020304" pitchFamily="18" charset="0"/>
              </a:rPr>
              <a:t>Vaststellen: algemeen bestuur legt definitief ontwerp voor aan raden   (22 december 2023 – 29 maart 2024)</a:t>
            </a:r>
          </a:p>
          <a:p>
            <a:r>
              <a:rPr lang="nl-NL" dirty="0">
                <a:latin typeface="Roboto" panose="02000000000000000000" pitchFamily="2" charset="0"/>
                <a:ea typeface="Calibri" panose="020F0502020204030204" pitchFamily="34" charset="0"/>
                <a:cs typeface="Times New Roman" panose="02020603050405020304" pitchFamily="18" charset="0"/>
              </a:rPr>
              <a:t>Ingangsdatum: 1 mei 2024  </a:t>
            </a:r>
            <a:endParaRPr lang="nl-NL" dirty="0"/>
          </a:p>
        </p:txBody>
      </p:sp>
      <p:pic>
        <p:nvPicPr>
          <p:cNvPr id="4" name="Afbeelding 3">
            <a:extLst>
              <a:ext uri="{FF2B5EF4-FFF2-40B4-BE49-F238E27FC236}">
                <a16:creationId xmlns:a16="http://schemas.microsoft.com/office/drawing/2014/main" id="{4706A176-57BF-FC30-5751-42C6E21D6FAE}"/>
              </a:ext>
            </a:extLst>
          </p:cNvPr>
          <p:cNvPicPr>
            <a:picLocks noChangeAspect="1"/>
          </p:cNvPicPr>
          <p:nvPr/>
        </p:nvPicPr>
        <p:blipFill>
          <a:blip r:embed="rId2"/>
          <a:stretch>
            <a:fillRect/>
          </a:stretch>
        </p:blipFill>
        <p:spPr>
          <a:xfrm>
            <a:off x="5364088" y="2880188"/>
            <a:ext cx="2777883" cy="1493954"/>
          </a:xfrm>
          <a:prstGeom prst="rect">
            <a:avLst/>
          </a:prstGeom>
        </p:spPr>
      </p:pic>
    </p:spTree>
    <p:extLst>
      <p:ext uri="{BB962C8B-B14F-4D97-AF65-F5344CB8AC3E}">
        <p14:creationId xmlns:p14="http://schemas.microsoft.com/office/powerpoint/2010/main" val="396103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AD4E7-05A8-F2B0-704E-EE934A9D971A}"/>
              </a:ext>
            </a:extLst>
          </p:cNvPr>
          <p:cNvSpPr>
            <a:spLocks noGrp="1"/>
          </p:cNvSpPr>
          <p:nvPr>
            <p:ph type="title"/>
          </p:nvPr>
        </p:nvSpPr>
        <p:spPr/>
        <p:txBody>
          <a:bodyPr/>
          <a:lstStyle/>
          <a:p>
            <a:r>
              <a:rPr lang="nl-NL" dirty="0"/>
              <a:t>Startnotitie – drie vragen</a:t>
            </a:r>
          </a:p>
        </p:txBody>
      </p:sp>
      <p:sp>
        <p:nvSpPr>
          <p:cNvPr id="3" name="Tijdelijke aanduiding voor inhoud 2">
            <a:extLst>
              <a:ext uri="{FF2B5EF4-FFF2-40B4-BE49-F238E27FC236}">
                <a16:creationId xmlns:a16="http://schemas.microsoft.com/office/drawing/2014/main" id="{6A5BC361-D288-A6F9-10C0-DB669CB0E2D0}"/>
              </a:ext>
            </a:extLst>
          </p:cNvPr>
          <p:cNvSpPr>
            <a:spLocks noGrp="1"/>
          </p:cNvSpPr>
          <p:nvPr>
            <p:ph idx="10"/>
          </p:nvPr>
        </p:nvSpPr>
        <p:spPr/>
        <p:txBody>
          <a:bodyPr/>
          <a:lstStyle/>
          <a:p>
            <a:r>
              <a:rPr lang="nl-NL" dirty="0"/>
              <a:t>Eens met voorgestelde proces, planning en procedureafspraken? </a:t>
            </a:r>
          </a:p>
          <a:p>
            <a:endParaRPr lang="nl-NL" dirty="0"/>
          </a:p>
          <a:p>
            <a:r>
              <a:rPr lang="nl-NL" dirty="0"/>
              <a:t>Reactie op </a:t>
            </a:r>
            <a:r>
              <a:rPr lang="nl-NL" dirty="0" err="1"/>
              <a:t>pre-advies</a:t>
            </a:r>
            <a:r>
              <a:rPr lang="nl-NL" dirty="0"/>
              <a:t> algemeen bestuur op wijzigingen </a:t>
            </a:r>
            <a:r>
              <a:rPr lang="nl-NL" dirty="0" err="1"/>
              <a:t>Wgr</a:t>
            </a:r>
            <a:r>
              <a:rPr lang="nl-NL" dirty="0"/>
              <a:t>? </a:t>
            </a:r>
          </a:p>
          <a:p>
            <a:endParaRPr lang="nl-NL" dirty="0"/>
          </a:p>
          <a:p>
            <a:r>
              <a:rPr lang="nl-NL" dirty="0"/>
              <a:t>Aanvullende onderwerpen/thema’s om mee te nemen bij actualisering?</a:t>
            </a:r>
          </a:p>
        </p:txBody>
      </p:sp>
      <p:pic>
        <p:nvPicPr>
          <p:cNvPr id="5" name="Afbeelding 4" descr="Afbeelding met buitenshuis, water, boot, hemel&#10;&#10;Automatisch gegenereerde beschrijving">
            <a:extLst>
              <a:ext uri="{FF2B5EF4-FFF2-40B4-BE49-F238E27FC236}">
                <a16:creationId xmlns:a16="http://schemas.microsoft.com/office/drawing/2014/main" id="{8879B578-4DFC-1E6E-2108-BDF05B923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141338"/>
            <a:ext cx="2057677" cy="1371600"/>
          </a:xfrm>
          <a:prstGeom prst="rect">
            <a:avLst/>
          </a:prstGeom>
        </p:spPr>
      </p:pic>
      <p:pic>
        <p:nvPicPr>
          <p:cNvPr id="7" name="Afbeelding 6" descr="Afbeelding met water, buitenshuis, hemel, boot&#10;&#10;Automatisch gegenereerde beschrijving">
            <a:extLst>
              <a:ext uri="{FF2B5EF4-FFF2-40B4-BE49-F238E27FC236}">
                <a16:creationId xmlns:a16="http://schemas.microsoft.com/office/drawing/2014/main" id="{A6348E7C-3338-FBC2-CAA3-920F449DE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141338"/>
            <a:ext cx="2058231" cy="1372154"/>
          </a:xfrm>
          <a:prstGeom prst="rect">
            <a:avLst/>
          </a:prstGeom>
        </p:spPr>
      </p:pic>
    </p:spTree>
    <p:extLst>
      <p:ext uri="{BB962C8B-B14F-4D97-AF65-F5344CB8AC3E}">
        <p14:creationId xmlns:p14="http://schemas.microsoft.com/office/powerpoint/2010/main" val="162770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64212-FD09-7A76-A6DD-AAD4B2CE373B}"/>
              </a:ext>
            </a:extLst>
          </p:cNvPr>
          <p:cNvSpPr>
            <a:spLocks noGrp="1"/>
          </p:cNvSpPr>
          <p:nvPr>
            <p:ph type="title"/>
          </p:nvPr>
        </p:nvSpPr>
        <p:spPr/>
        <p:txBody>
          <a:bodyPr/>
          <a:lstStyle/>
          <a:p>
            <a:r>
              <a:rPr lang="nl-NL" dirty="0"/>
              <a:t>Werkgroep raden verbetering </a:t>
            </a:r>
            <a:r>
              <a:rPr lang="nl-NL" dirty="0" err="1"/>
              <a:t>governance</a:t>
            </a:r>
            <a:r>
              <a:rPr lang="nl-NL" dirty="0"/>
              <a:t> </a:t>
            </a:r>
          </a:p>
        </p:txBody>
      </p:sp>
      <p:sp>
        <p:nvSpPr>
          <p:cNvPr id="3" name="Tijdelijke aanduiding voor inhoud 2">
            <a:extLst>
              <a:ext uri="{FF2B5EF4-FFF2-40B4-BE49-F238E27FC236}">
                <a16:creationId xmlns:a16="http://schemas.microsoft.com/office/drawing/2014/main" id="{59B1F69A-3FB0-CFCD-B047-94F0AC85FAD2}"/>
              </a:ext>
            </a:extLst>
          </p:cNvPr>
          <p:cNvSpPr>
            <a:spLocks noGrp="1"/>
          </p:cNvSpPr>
          <p:nvPr>
            <p:ph idx="10"/>
          </p:nvPr>
        </p:nvSpPr>
        <p:spPr/>
        <p:txBody>
          <a:bodyPr/>
          <a:lstStyle/>
          <a:p>
            <a:pPr>
              <a:buFont typeface="Arial" panose="020B0604020202020204" pitchFamily="34" charset="0"/>
              <a:buChar char="•"/>
            </a:pPr>
            <a:r>
              <a:rPr lang="nl-NL" dirty="0"/>
              <a:t>Raden aan de voorkant betrekken bij regionale opgaven</a:t>
            </a:r>
          </a:p>
          <a:p>
            <a:pPr>
              <a:buFont typeface="Arial" panose="020B0604020202020204" pitchFamily="34" charset="0"/>
              <a:buChar char="•"/>
            </a:pPr>
            <a:r>
              <a:rPr lang="nl-NL" dirty="0"/>
              <a:t>Startnotitie (aan de voorkant input raden ophalen, helderheid over het proces en procedure)</a:t>
            </a:r>
          </a:p>
          <a:p>
            <a:pPr>
              <a:buFont typeface="Arial" panose="020B0604020202020204" pitchFamily="34" charset="0"/>
              <a:buChar char="•"/>
            </a:pPr>
            <a:r>
              <a:rPr lang="nl-NL" dirty="0"/>
              <a:t>Regiopodium (uitwisseling tussen raden/dialoog, goede vertegenwoordiging)</a:t>
            </a:r>
          </a:p>
          <a:p>
            <a:pPr>
              <a:buFont typeface="Arial" panose="020B0604020202020204" pitchFamily="34" charset="0"/>
              <a:buChar char="•"/>
            </a:pPr>
            <a:r>
              <a:rPr lang="nl-NL" dirty="0"/>
              <a:t>Eigenaarschap (leden AB voorzitter PFHO , actieve en zichtbare regie AB op regionale agenda)</a:t>
            </a:r>
          </a:p>
          <a:p>
            <a:pPr marL="0" indent="0">
              <a:buNone/>
            </a:pPr>
            <a:endParaRPr lang="nl-NL" dirty="0"/>
          </a:p>
          <a:p>
            <a:pPr marL="0" indent="0">
              <a:buNone/>
            </a:pPr>
            <a:r>
              <a:rPr lang="nl-NL" i="1" dirty="0"/>
              <a:t>---&gt; ---&gt; Oefenen en verbeteren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33613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12E13-11C8-3DCE-4092-7DF9DADA9E41}"/>
              </a:ext>
            </a:extLst>
          </p:cNvPr>
          <p:cNvSpPr>
            <a:spLocks noGrp="1"/>
          </p:cNvSpPr>
          <p:nvPr>
            <p:ph type="title"/>
          </p:nvPr>
        </p:nvSpPr>
        <p:spPr/>
        <p:txBody>
          <a:bodyPr/>
          <a:lstStyle/>
          <a:p>
            <a:r>
              <a:rPr lang="nl-NL" dirty="0"/>
              <a:t>Gemeenschappelijke Regeling (GR)</a:t>
            </a:r>
          </a:p>
        </p:txBody>
      </p:sp>
      <p:sp>
        <p:nvSpPr>
          <p:cNvPr id="3" name="Tijdelijke aanduiding voor inhoud 2">
            <a:extLst>
              <a:ext uri="{FF2B5EF4-FFF2-40B4-BE49-F238E27FC236}">
                <a16:creationId xmlns:a16="http://schemas.microsoft.com/office/drawing/2014/main" id="{2DCC2641-AEC8-DDA7-868D-945F4B2BC001}"/>
              </a:ext>
            </a:extLst>
          </p:cNvPr>
          <p:cNvSpPr>
            <a:spLocks noGrp="1"/>
          </p:cNvSpPr>
          <p:nvPr>
            <p:ph idx="10"/>
          </p:nvPr>
        </p:nvSpPr>
        <p:spPr/>
        <p:txBody>
          <a:bodyPr/>
          <a:lstStyle/>
          <a:p>
            <a:pPr>
              <a:buFont typeface="Arial" panose="020B0604020202020204" pitchFamily="34" charset="0"/>
              <a:buChar char="•"/>
            </a:pPr>
            <a:r>
              <a:rPr lang="nl-NL" dirty="0"/>
              <a:t>Wijze van samenwerken bij de aan de Regio overgedragen taken en dienstverlening</a:t>
            </a:r>
          </a:p>
          <a:p>
            <a:pPr>
              <a:buFont typeface="Arial" panose="020B0604020202020204" pitchFamily="34" charset="0"/>
              <a:buChar char="•"/>
            </a:pPr>
            <a:r>
              <a:rPr lang="nl-NL" dirty="0"/>
              <a:t>Gemengde regeling (regeling door colleges en raden besloten)</a:t>
            </a:r>
          </a:p>
          <a:p>
            <a:pPr>
              <a:buFont typeface="Arial" panose="020B0604020202020204" pitchFamily="34" charset="0"/>
              <a:buChar char="•"/>
            </a:pPr>
            <a:r>
              <a:rPr lang="nl-NL" dirty="0"/>
              <a:t>Laatste actualisatie: 1 maart 2022</a:t>
            </a:r>
          </a:p>
          <a:p>
            <a:pPr marL="742950" lvl="1" indent="-285750">
              <a:buFont typeface="Arial" panose="020B0604020202020204" pitchFamily="34" charset="0"/>
              <a:buChar char="•"/>
            </a:pPr>
            <a:endParaRPr lang="nl-NL" dirty="0"/>
          </a:p>
          <a:p>
            <a:pPr marL="0" indent="0">
              <a:buNone/>
            </a:pPr>
            <a:endParaRPr lang="nl-NL" dirty="0"/>
          </a:p>
        </p:txBody>
      </p:sp>
      <p:pic>
        <p:nvPicPr>
          <p:cNvPr id="4" name="Afbeelding 3">
            <a:extLst>
              <a:ext uri="{FF2B5EF4-FFF2-40B4-BE49-F238E27FC236}">
                <a16:creationId xmlns:a16="http://schemas.microsoft.com/office/drawing/2014/main" id="{5C302BF8-6D38-B39D-EF05-31CDA73203AD}"/>
              </a:ext>
            </a:extLst>
          </p:cNvPr>
          <p:cNvPicPr>
            <a:picLocks noChangeAspect="1"/>
          </p:cNvPicPr>
          <p:nvPr/>
        </p:nvPicPr>
        <p:blipFill>
          <a:blip r:embed="rId2"/>
          <a:stretch>
            <a:fillRect/>
          </a:stretch>
        </p:blipFill>
        <p:spPr>
          <a:xfrm>
            <a:off x="4211960" y="2880188"/>
            <a:ext cx="3124200" cy="1466850"/>
          </a:xfrm>
          <a:prstGeom prst="rect">
            <a:avLst/>
          </a:prstGeom>
        </p:spPr>
      </p:pic>
    </p:spTree>
    <p:extLst>
      <p:ext uri="{BB962C8B-B14F-4D97-AF65-F5344CB8AC3E}">
        <p14:creationId xmlns:p14="http://schemas.microsoft.com/office/powerpoint/2010/main" val="176553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D356-1715-62C0-8C6F-EC353EC21783}"/>
              </a:ext>
            </a:extLst>
          </p:cNvPr>
          <p:cNvSpPr>
            <a:spLocks noGrp="1"/>
          </p:cNvSpPr>
          <p:nvPr>
            <p:ph type="title"/>
          </p:nvPr>
        </p:nvSpPr>
        <p:spPr/>
        <p:txBody>
          <a:bodyPr/>
          <a:lstStyle/>
          <a:p>
            <a:r>
              <a:rPr lang="nl-NL" dirty="0"/>
              <a:t>Reguliere actualisatie </a:t>
            </a:r>
          </a:p>
        </p:txBody>
      </p:sp>
      <p:sp>
        <p:nvSpPr>
          <p:cNvPr id="3" name="Tijdelijke aanduiding voor inhoud 2">
            <a:extLst>
              <a:ext uri="{FF2B5EF4-FFF2-40B4-BE49-F238E27FC236}">
                <a16:creationId xmlns:a16="http://schemas.microsoft.com/office/drawing/2014/main" id="{82FA0706-D082-12D5-7EE7-37354DCF14B4}"/>
              </a:ext>
            </a:extLst>
          </p:cNvPr>
          <p:cNvSpPr>
            <a:spLocks noGrp="1"/>
          </p:cNvSpPr>
          <p:nvPr>
            <p:ph idx="10"/>
          </p:nvPr>
        </p:nvSpPr>
        <p:spPr/>
        <p:txBody>
          <a:bodyPr/>
          <a:lstStyle/>
          <a:p>
            <a:r>
              <a:rPr lang="nl-NL" dirty="0"/>
              <a:t>Werkgroep BJZ</a:t>
            </a:r>
          </a:p>
          <a:p>
            <a:r>
              <a:rPr lang="nl-NL" dirty="0"/>
              <a:t>E</a:t>
            </a:r>
            <a:r>
              <a:rPr lang="nl-NL" sz="1800" dirty="0"/>
              <a:t>nkele voorbeelden:</a:t>
            </a:r>
          </a:p>
          <a:p>
            <a:pPr lvl="1">
              <a:buFont typeface="Arial" panose="020B0604020202020204" pitchFamily="34" charset="0"/>
              <a:buChar char="•"/>
            </a:pPr>
            <a:r>
              <a:rPr lang="nl-NL" dirty="0">
                <a:solidFill>
                  <a:srgbClr val="262626"/>
                </a:solidFill>
                <a:effectLst/>
                <a:latin typeface="Roboto" panose="02000000000000000000" pitchFamily="2" charset="0"/>
                <a:ea typeface="Times New Roman" panose="02020603050405020304" pitchFamily="18" charset="0"/>
                <a:cs typeface="Times New Roman" panose="02020603050405020304" pitchFamily="18" charset="0"/>
              </a:rPr>
              <a:t>Algemeen artikel opnemen over verwerking van  persoonsgegevens </a:t>
            </a:r>
          </a:p>
          <a:p>
            <a:pPr lvl="1">
              <a:buFont typeface="Arial" panose="020B0604020202020204" pitchFamily="34" charset="0"/>
              <a:buChar char="•"/>
            </a:pPr>
            <a:r>
              <a:rPr lang="nl-NL" dirty="0"/>
              <a:t>Rechtspositie GR – juiste </a:t>
            </a:r>
            <a:r>
              <a:rPr lang="nl-NL" dirty="0" err="1"/>
              <a:t>CAO’s</a:t>
            </a:r>
            <a:r>
              <a:rPr lang="nl-NL" dirty="0"/>
              <a:t> opnemen</a:t>
            </a:r>
          </a:p>
          <a:p>
            <a:pPr lvl="1">
              <a:buFont typeface="Arial" panose="020B0604020202020204" pitchFamily="34" charset="0"/>
              <a:buChar char="•"/>
            </a:pPr>
            <a:r>
              <a:rPr lang="nl-NL" dirty="0"/>
              <a:t>Afspraken in PFHO met financiële en beleidsmatige consequenties voor </a:t>
            </a:r>
            <a:r>
              <a:rPr lang="nl-NL" b="0" i="0" dirty="0">
                <a:solidFill>
                  <a:srgbClr val="202124"/>
                </a:solidFill>
                <a:effectLst/>
                <a:latin typeface="arial" panose="020B0604020202020204" pitchFamily="34" charset="0"/>
              </a:rPr>
              <a:t> </a:t>
            </a:r>
            <a:r>
              <a:rPr lang="nl-NL" dirty="0"/>
              <a:t>één of meer gemeenten moeten bekrachtigd worden door colleges. Personele, materiële en financiële gevolgen voor de Regio(begroting) worden ter vaststelling voorgelegd aan het algemeen bestuur. </a:t>
            </a:r>
          </a:p>
        </p:txBody>
      </p:sp>
    </p:spTree>
    <p:extLst>
      <p:ext uri="{BB962C8B-B14F-4D97-AF65-F5344CB8AC3E}">
        <p14:creationId xmlns:p14="http://schemas.microsoft.com/office/powerpoint/2010/main" val="257240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52A69-4A56-FA62-BD9E-9BD72AF99179}"/>
              </a:ext>
            </a:extLst>
          </p:cNvPr>
          <p:cNvSpPr>
            <a:spLocks noGrp="1"/>
          </p:cNvSpPr>
          <p:nvPr>
            <p:ph type="title"/>
          </p:nvPr>
        </p:nvSpPr>
        <p:spPr/>
        <p:txBody>
          <a:bodyPr/>
          <a:lstStyle/>
          <a:p>
            <a:r>
              <a:rPr lang="nl-NL" dirty="0"/>
              <a:t>Wet gemeenschappelijke regelingen (</a:t>
            </a:r>
            <a:r>
              <a:rPr lang="nl-NL" dirty="0" err="1"/>
              <a:t>Wgr</a:t>
            </a:r>
            <a:r>
              <a:rPr lang="nl-NL" dirty="0"/>
              <a:t>)</a:t>
            </a:r>
          </a:p>
        </p:txBody>
      </p:sp>
      <p:sp>
        <p:nvSpPr>
          <p:cNvPr id="3" name="Tijdelijke aanduiding voor inhoud 2">
            <a:extLst>
              <a:ext uri="{FF2B5EF4-FFF2-40B4-BE49-F238E27FC236}">
                <a16:creationId xmlns:a16="http://schemas.microsoft.com/office/drawing/2014/main" id="{D71E7A97-FEB7-C4C4-C0E0-4C657220B681}"/>
              </a:ext>
            </a:extLst>
          </p:cNvPr>
          <p:cNvSpPr>
            <a:spLocks noGrp="1"/>
          </p:cNvSpPr>
          <p:nvPr>
            <p:ph idx="10"/>
          </p:nvPr>
        </p:nvSpPr>
        <p:spPr/>
        <p:txBody>
          <a:bodyPr/>
          <a:lstStyle/>
          <a:p>
            <a:pPr marL="285750" indent="-285750">
              <a:buFont typeface="Arial" panose="020B0604020202020204" pitchFamily="34" charset="0"/>
              <a:buChar char="•"/>
            </a:pPr>
            <a:r>
              <a:rPr lang="nl-NL" dirty="0"/>
              <a:t>Doel: versterken democratische legitimatie en controlerende rol van gemeenteraden op gemeenschappelijke regelingen</a:t>
            </a:r>
          </a:p>
          <a:p>
            <a:pPr marL="285750" indent="-285750">
              <a:buFont typeface="Arial" panose="020B0604020202020204" pitchFamily="34" charset="0"/>
              <a:buChar char="•"/>
            </a:pPr>
            <a:r>
              <a:rPr lang="nl-NL" dirty="0"/>
              <a:t>Ingangsdatum 1 juli 2022 (deel direct ingegaan, rest overgangstermijn twee jaar)</a:t>
            </a:r>
          </a:p>
          <a:p>
            <a:pPr marL="285750" indent="-285750">
              <a:buFont typeface="Arial" panose="020B0604020202020204" pitchFamily="34" charset="0"/>
              <a:buChar char="•"/>
            </a:pPr>
            <a:r>
              <a:rPr lang="nl-NL" dirty="0"/>
              <a:t>11 wijzigingen, deels al verwerkt in de GR </a:t>
            </a:r>
          </a:p>
          <a:p>
            <a:pPr marL="285750" indent="-285750">
              <a:buFont typeface="Arial" panose="020B0604020202020204" pitchFamily="34" charset="0"/>
              <a:buChar char="•"/>
            </a:pPr>
            <a:r>
              <a:rPr lang="nl-NL" dirty="0"/>
              <a:t>Termijnen begrotingscyclus moeten worden aangepast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5" name="Afbeelding 4" descr="Afbeelding met water, boom, buitenshuis, rivier&#10;&#10;Automatisch gegenereerde beschrijving">
            <a:extLst>
              <a:ext uri="{FF2B5EF4-FFF2-40B4-BE49-F238E27FC236}">
                <a16:creationId xmlns:a16="http://schemas.microsoft.com/office/drawing/2014/main" id="{A3117856-12D2-B3E9-A2EB-57B9E79D57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214255"/>
            <a:ext cx="1895912" cy="1263600"/>
          </a:xfrm>
          <a:prstGeom prst="rect">
            <a:avLst/>
          </a:prstGeom>
        </p:spPr>
      </p:pic>
      <p:pic>
        <p:nvPicPr>
          <p:cNvPr id="7" name="Afbeelding 6" descr="Afbeelding met boom, gras, buitenshuis, plant&#10;&#10;Automatisch gegenereerde beschrijving">
            <a:extLst>
              <a:ext uri="{FF2B5EF4-FFF2-40B4-BE49-F238E27FC236}">
                <a16:creationId xmlns:a16="http://schemas.microsoft.com/office/drawing/2014/main" id="{4A0DB4E5-DECC-2B92-3843-129AA60E0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5664" y="3215805"/>
            <a:ext cx="1893076" cy="1262050"/>
          </a:xfrm>
          <a:prstGeom prst="rect">
            <a:avLst/>
          </a:prstGeom>
        </p:spPr>
      </p:pic>
    </p:spTree>
    <p:extLst>
      <p:ext uri="{BB962C8B-B14F-4D97-AF65-F5344CB8AC3E}">
        <p14:creationId xmlns:p14="http://schemas.microsoft.com/office/powerpoint/2010/main" val="286097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306F1-01CA-FC39-3179-65AB7EB2809A}"/>
              </a:ext>
            </a:extLst>
          </p:cNvPr>
          <p:cNvSpPr>
            <a:spLocks noGrp="1"/>
          </p:cNvSpPr>
          <p:nvPr>
            <p:ph type="title"/>
          </p:nvPr>
        </p:nvSpPr>
        <p:spPr/>
        <p:txBody>
          <a:bodyPr/>
          <a:lstStyle/>
          <a:p>
            <a:r>
              <a:rPr lang="nl-NL" dirty="0"/>
              <a:t>Preadvies algemeen bestuur</a:t>
            </a:r>
          </a:p>
        </p:txBody>
      </p:sp>
      <p:sp>
        <p:nvSpPr>
          <p:cNvPr id="3" name="Tijdelijke aanduiding voor inhoud 2">
            <a:extLst>
              <a:ext uri="{FF2B5EF4-FFF2-40B4-BE49-F238E27FC236}">
                <a16:creationId xmlns:a16="http://schemas.microsoft.com/office/drawing/2014/main" id="{F3029FE3-BC8F-9BB5-F5E5-912CB1374D3C}"/>
              </a:ext>
            </a:extLst>
          </p:cNvPr>
          <p:cNvSpPr>
            <a:spLocks noGrp="1"/>
          </p:cNvSpPr>
          <p:nvPr>
            <p:ph idx="10"/>
          </p:nvPr>
        </p:nvSpPr>
        <p:spPr/>
        <p:txBody>
          <a:bodyPr/>
          <a:lstStyle/>
          <a:p>
            <a:r>
              <a:rPr lang="nl-NL" dirty="0"/>
              <a:t>Zienswijze voor besluiten</a:t>
            </a:r>
          </a:p>
          <a:p>
            <a:r>
              <a:rPr lang="nl-NL" dirty="0"/>
              <a:t>Afspraken over participatie</a:t>
            </a:r>
          </a:p>
          <a:p>
            <a:r>
              <a:rPr lang="nl-NL" dirty="0"/>
              <a:t>Gemeenschappelijke adviescommissie</a:t>
            </a:r>
          </a:p>
          <a:p>
            <a:endParaRPr lang="nl-NL" dirty="0"/>
          </a:p>
        </p:txBody>
      </p:sp>
      <p:pic>
        <p:nvPicPr>
          <p:cNvPr id="5" name="Afbeelding 4" descr="Afbeelding met tekst, hemel, buitenshuis, teken&#10;&#10;Automatisch gegenereerde beschrijving">
            <a:extLst>
              <a:ext uri="{FF2B5EF4-FFF2-40B4-BE49-F238E27FC236}">
                <a16:creationId xmlns:a16="http://schemas.microsoft.com/office/drawing/2014/main" id="{574AB7BB-7EA9-650A-F3F4-1F961D5EBF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881" y="2207940"/>
            <a:ext cx="3598026" cy="2399330"/>
          </a:xfrm>
          <a:prstGeom prst="rect">
            <a:avLst/>
          </a:prstGeom>
        </p:spPr>
      </p:pic>
    </p:spTree>
    <p:extLst>
      <p:ext uri="{BB962C8B-B14F-4D97-AF65-F5344CB8AC3E}">
        <p14:creationId xmlns:p14="http://schemas.microsoft.com/office/powerpoint/2010/main" val="1075112307"/>
      </p:ext>
    </p:extLst>
  </p:cSld>
  <p:clrMapOvr>
    <a:masterClrMapping/>
  </p:clrMapOvr>
</p:sld>
</file>

<file path=ppt/theme/theme1.xml><?xml version="1.0" encoding="utf-8"?>
<a:theme xmlns:a="http://schemas.openxmlformats.org/drawingml/2006/main" name="&lt;regio&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52F42"/>
            </a:solidFill>
            <a:latin typeface="Roboto" panose="02000000000000000000" pitchFamily="2" charset="0"/>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t;regio&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52F42"/>
            </a:solidFill>
            <a:latin typeface="Roboto" panose="02000000000000000000" pitchFamily="2" charset="0"/>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DD480E951812478F6038DF2E8DC6AB" ma:contentTypeVersion="4" ma:contentTypeDescription="Een nieuw document maken." ma:contentTypeScope="" ma:versionID="5e73db706edce6815000d04e25b64bc8">
  <xsd:schema xmlns:xsd="http://www.w3.org/2001/XMLSchema" xmlns:xs="http://www.w3.org/2001/XMLSchema" xmlns:p="http://schemas.microsoft.com/office/2006/metadata/properties" xmlns:ns2="3393560b-6756-4f0e-a118-09c71f744980" xmlns:ns3="1b127627-f107-438b-af59-12e6c2fdcb95" targetNamespace="http://schemas.microsoft.com/office/2006/metadata/properties" ma:root="true" ma:fieldsID="5baebca3dff4d67f08429b2cbbb37a92" ns2:_="" ns3:_="">
    <xsd:import namespace="3393560b-6756-4f0e-a118-09c71f744980"/>
    <xsd:import namespace="1b127627-f107-438b-af59-12e6c2fdcb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3560b-6756-4f0e-a118-09c71f7449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127627-f107-438b-af59-12e6c2fdcb9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53784B-B103-431B-AEF7-1CCE9A008D5F}">
  <ds:schemaRefs>
    <ds:schemaRef ds:uri="http://schemas.microsoft.com/sharepoint/v3/contenttype/forms"/>
  </ds:schemaRefs>
</ds:datastoreItem>
</file>

<file path=customXml/itemProps2.xml><?xml version="1.0" encoding="utf-8"?>
<ds:datastoreItem xmlns:ds="http://schemas.openxmlformats.org/officeDocument/2006/customXml" ds:itemID="{CB05B73C-E2A5-4F92-99F3-65A812078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93560b-6756-4f0e-a118-09c71f744980"/>
    <ds:schemaRef ds:uri="1b127627-f107-438b-af59-12e6c2fdcb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A317E-4B8B-4897-A17D-EA05D90E988B}">
  <ds:schemaRefs>
    <ds:schemaRef ds:uri="http://schemas.microsoft.com/office/infopath/2007/PartnerControls"/>
    <ds:schemaRef ds:uri="http://purl.org/dc/elements/1.1/"/>
    <ds:schemaRef ds:uri="http://schemas.microsoft.com/office/2006/metadata/properties"/>
    <ds:schemaRef ds:uri="3393560b-6756-4f0e-a118-09c71f744980"/>
    <ds:schemaRef ds:uri="http://purl.org/dc/terms/"/>
    <ds:schemaRef ds:uri="http://schemas.microsoft.com/office/2006/documentManagement/types"/>
    <ds:schemaRef ds:uri="1b127627-f107-438b-af59-12e6c2fdcb95"/>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regio</Template>
  <TotalTime>1102</TotalTime>
  <Words>845</Words>
  <Application>Microsoft Office PowerPoint</Application>
  <PresentationFormat>Diavoorstelling (16:9)</PresentationFormat>
  <Paragraphs>94</Paragraphs>
  <Slides>17</Slides>
  <Notes>0</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17</vt:i4>
      </vt:variant>
    </vt:vector>
  </HeadingPairs>
  <TitlesOfParts>
    <vt:vector size="27" baseType="lpstr">
      <vt:lpstr>Wingdings</vt:lpstr>
      <vt:lpstr>arial</vt:lpstr>
      <vt:lpstr>Segoe UI</vt:lpstr>
      <vt:lpstr>Roboto Slab</vt:lpstr>
      <vt:lpstr>Roboto,Italic</vt:lpstr>
      <vt:lpstr>Roboto</vt:lpstr>
      <vt:lpstr>Trebuchet MS</vt:lpstr>
      <vt:lpstr>arial</vt:lpstr>
      <vt:lpstr>&lt;regio&gt;</vt:lpstr>
      <vt:lpstr>1_&lt;regio&gt;</vt:lpstr>
      <vt:lpstr>Regiopodium  Actualisering Gemeenschappelijke Regeling</vt:lpstr>
      <vt:lpstr>Opzet Regiopodium</vt:lpstr>
      <vt:lpstr>Proces </vt:lpstr>
      <vt:lpstr>Startnotitie – drie vragen</vt:lpstr>
      <vt:lpstr>Werkgroep raden verbetering governance </vt:lpstr>
      <vt:lpstr>Gemeenschappelijke Regeling (GR)</vt:lpstr>
      <vt:lpstr>Reguliere actualisatie </vt:lpstr>
      <vt:lpstr>Wet gemeenschappelijke regelingen (Wgr)</vt:lpstr>
      <vt:lpstr>Preadvies algemeen bestuur</vt:lpstr>
      <vt:lpstr>1. Zienswijzen voor besluiten</vt:lpstr>
      <vt:lpstr>1. Preadvies algemeen bestuur zienswijze besluiten</vt:lpstr>
      <vt:lpstr>2. Afspraken over participatie</vt:lpstr>
      <vt:lpstr>2. Preadvies algemeen bestuur participatie</vt:lpstr>
      <vt:lpstr>3. Gemeenschappelijke adviescommissie</vt:lpstr>
      <vt:lpstr>3. Preadvies algemeen bestuur adviescommissie</vt:lpstr>
      <vt:lpstr>P&amp;C cyclus</vt:lpstr>
      <vt:lpstr>Regiopodium Actualisering Gemeenschappelijke Regeling</vt:lpstr>
    </vt:vector>
  </TitlesOfParts>
  <Company>Regio Gooi en Vechtstreek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Actualisering GR</dc:title>
  <dc:creator>Marlies van der Linden</dc:creator>
  <cp:lastModifiedBy>Marlies van der Linden</cp:lastModifiedBy>
  <cp:revision>41</cp:revision>
  <cp:lastPrinted>2023-04-03T12:41:55Z</cp:lastPrinted>
  <dcterms:created xsi:type="dcterms:W3CDTF">2022-12-23T09:49:34Z</dcterms:created>
  <dcterms:modified xsi:type="dcterms:W3CDTF">2023-04-04T08:56:12Z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0x010100A4DD480E951812478F6038DF2E8DC6AB</vt:lpwstr>
  </property>
</Properties>
</file>